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2"/>
  </p:notesMasterIdLst>
  <p:sldIdLst>
    <p:sldId id="277" r:id="rId2"/>
    <p:sldId id="257" r:id="rId3"/>
    <p:sldId id="261" r:id="rId4"/>
    <p:sldId id="262" r:id="rId5"/>
    <p:sldId id="263" r:id="rId6"/>
    <p:sldId id="264" r:id="rId7"/>
    <p:sldId id="265" r:id="rId8"/>
    <p:sldId id="267" r:id="rId9"/>
    <p:sldId id="268" r:id="rId10"/>
    <p:sldId id="269" r:id="rId11"/>
  </p:sldIdLst>
  <p:sldSz cx="9144000" cy="6858000" type="screen4x3"/>
  <p:notesSz cx="6858000" cy="9144000"/>
  <p:embeddedFontLst>
    <p:embeddedFont>
      <p:font typeface="Verdana" panose="020B0604030504040204" pitchFamily="34" charset="0"/>
      <p:regular r:id="rId13"/>
      <p:bold r:id="rId14"/>
      <p:italic r:id="rId15"/>
      <p:boldItalic r:id="rId16"/>
    </p:embeddedFont>
    <p:embeddedFont>
      <p:font typeface="Segoe UI Light" panose="020B0502040204020203" pitchFamily="34" charset="0"/>
      <p:regular r:id="rId17"/>
      <p:italic r:id="rId18"/>
    </p:embeddedFont>
    <p:embeddedFont>
      <p:font typeface="Segoe" panose="020B0604020202020204" charset="0"/>
      <p:regular r:id="rId19"/>
      <p:bold r:id="rId20"/>
      <p:italic r:id="rId21"/>
      <p:boldItalic r:id="rId22"/>
    </p:embeddedFont>
    <p:embeddedFont>
      <p:font typeface="Calibri" panose="020F0502020204030204" pitchFamily="34" charset="0"/>
      <p:regular r:id="rId23"/>
      <p:bold r:id="rId24"/>
      <p:italic r:id="rId25"/>
      <p:boldItalic r:id="rId26"/>
    </p:embeddedFont>
    <p:embeddedFont>
      <p:font typeface="Segoe UI" panose="020B0502040204020203" pitchFamily="34" charset="0"/>
      <p:regular r:id="rId27"/>
      <p:bold r:id="rId28"/>
      <p:italic r:id="rId29"/>
      <p:boldItalic r:id="rId30"/>
    </p:embeddedFont>
    <p:embeddedFont>
      <p:font typeface="Segoe Light" panose="020B0604020202020204" charset="0"/>
      <p:regular r:id="rId31"/>
      <p: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971" autoAdjust="0"/>
  </p:normalViewPr>
  <p:slideViewPr>
    <p:cSldViewPr>
      <p:cViewPr varScale="1">
        <p:scale>
          <a:sx n="51" d="100"/>
          <a:sy n="51" d="100"/>
        </p:scale>
        <p:origin x="177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44033E-7478-442D-BC7F-AF0415780225}" type="datetimeFigureOut">
              <a:rPr lang="en-US" smtClean="0"/>
              <a:pPr/>
              <a:t>5/1/2018</a:t>
            </a:fld>
            <a:endParaRPr lang="en-US"/>
          </a:p>
        </p:txBody>
      </p:sp>
      <p:sp>
        <p:nvSpPr>
          <p:cNvPr id="4" name="Slide Image Placeholder 3"/>
          <p:cNvSpPr>
            <a:spLocks noGrp="1" noRot="1" noChangeAspect="1"/>
          </p:cNvSpPr>
          <p:nvPr>
            <p:ph type="sldImg" idx="2"/>
          </p:nvPr>
        </p:nvSpPr>
        <p:spPr>
          <a:xfrm>
            <a:off x="4325111" y="73151"/>
            <a:ext cx="2468880" cy="185166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10895" y="2093976"/>
            <a:ext cx="6153911" cy="6604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9416F8-C9BF-4985-93CB-6B1003F9DD7D}" type="slidenum">
              <a:rPr lang="en-US" smtClean="0"/>
              <a:pPr/>
              <a:t>‹Nº›</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5" y="2093975"/>
            <a:ext cx="6153911" cy="6604000"/>
          </a:xfrm>
        </p:spPr>
        <p:txBody>
          <a:bodyPr>
            <a:noAutofit/>
          </a:bodyPr>
          <a:lstStyle/>
          <a:p>
            <a:endParaRPr lang="en-US" sz="1000">
              <a:latin typeface="Arial"/>
            </a:endParaRPr>
          </a:p>
        </p:txBody>
      </p:sp>
      <p:sp>
        <p:nvSpPr>
          <p:cNvPr id="4" name="Slide Number Placeholder 3"/>
          <p:cNvSpPr>
            <a:spLocks noGrp="1"/>
          </p:cNvSpPr>
          <p:nvPr>
            <p:ph type="sldNum" sz="quarter" idx="10"/>
          </p:nvPr>
        </p:nvSpPr>
        <p:spPr/>
        <p:txBody>
          <a:bodyPr/>
          <a:lstStyle/>
          <a:p>
            <a:fld id="{E39416F8-C9BF-4985-93CB-6B1003F9DD7D}" type="slidenum">
              <a:rPr lang="en-US" smtClean="0"/>
              <a:pPr/>
              <a:t>2</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02: Designing ASP.NET MVC 4 Web Applications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1" y="73151"/>
            <a:ext cx="2468880" cy="1851660"/>
          </a:xfrm>
        </p:spPr>
      </p:sp>
      <p:sp>
        <p:nvSpPr>
          <p:cNvPr id="3" name="Notes Placeholder 2"/>
          <p:cNvSpPr>
            <a:spLocks noGrp="1"/>
          </p:cNvSpPr>
          <p:nvPr>
            <p:ph type="body" idx="1"/>
          </p:nvPr>
        </p:nvSpPr>
        <p:spPr>
          <a:xfrm>
            <a:off x="310895" y="2093975"/>
            <a:ext cx="6153911" cy="6604000"/>
          </a:xfrm>
        </p:spPr>
        <p:txBody>
          <a:bodyPr>
            <a:noAutofit/>
          </a:bodyPr>
          <a:lstStyle/>
          <a:p>
            <a:pPr>
              <a:lnSpc>
                <a:spcPct val="115000"/>
              </a:lnSpc>
              <a:spcAft>
                <a:spcPts val="1000"/>
              </a:spcAft>
            </a:pPr>
            <a:r>
              <a:rPr lang="en-US" sz="1000">
                <a:latin typeface="Arial"/>
                <a:ea typeface="Calibri"/>
                <a:cs typeface="Segoe UI"/>
              </a:rPr>
              <a:t>The audience of this course has experience in creating databases for simple web </a:t>
            </a:r>
            <a:r>
              <a:rPr lang="en-US" sz="1000">
                <a:latin typeface="Arial"/>
                <a:ea typeface="Calibri"/>
                <a:cs typeface="Times New Roman"/>
              </a:rPr>
              <a:t>applications</a:t>
            </a:r>
            <a:r>
              <a:rPr lang="en-US" sz="1000">
                <a:latin typeface="Arial"/>
                <a:ea typeface="Calibri"/>
                <a:cs typeface="Segoe UI"/>
              </a:rPr>
              <a:t>. The database objects that you describe should refresh their memory or fill in gaps in their knowledge. However, a complete description of all the objects in Microsoft SQL Server 2012 or other database engines is beyond the scope of this ASP.NET course and you cannot train the students to be DBAs. The intention is to provide a simple introduction to database structures.</a:t>
            </a:r>
            <a:endParaRPr lang="en-US" sz="1000">
              <a:latin typeface="Arial"/>
              <a:ea typeface="Calibri"/>
              <a:cs typeface="Times New Roman"/>
            </a:endParaRPr>
          </a:p>
          <a:p>
            <a:pPr>
              <a:lnSpc>
                <a:spcPct val="115000"/>
              </a:lnSpc>
              <a:spcAft>
                <a:spcPts val="1000"/>
              </a:spcAft>
            </a:pPr>
            <a:r>
              <a:rPr lang="en-US" sz="1000" b="1">
                <a:latin typeface="Arial"/>
                <a:ea typeface="Calibri"/>
                <a:cs typeface="Times New Roman"/>
              </a:rPr>
              <a:t>Question:</a:t>
            </a:r>
            <a:r>
              <a:rPr lang="en-US" sz="1000">
                <a:latin typeface="Arial"/>
                <a:ea typeface="Calibri"/>
                <a:cs typeface="Segoe UI"/>
              </a:rPr>
              <a:t> You want to implement a shopping cart on your web </a:t>
            </a:r>
            <a:r>
              <a:rPr lang="en-US" sz="1000">
                <a:latin typeface="Arial"/>
                <a:ea typeface="Calibri"/>
                <a:cs typeface="Times New Roman"/>
              </a:rPr>
              <a:t>application</a:t>
            </a:r>
            <a:r>
              <a:rPr lang="en-US" sz="1000">
                <a:latin typeface="Arial"/>
                <a:ea typeface="Calibri"/>
                <a:cs typeface="Segoe UI"/>
              </a:rPr>
              <a:t>. How many logical data models are required? How many database tables are required?</a:t>
            </a:r>
            <a:endParaRPr lang="en-US" sz="1000">
              <a:latin typeface="Arial"/>
              <a:ea typeface="Calibri"/>
              <a:cs typeface="Times New Roman"/>
            </a:endParaRPr>
          </a:p>
          <a:p>
            <a:pPr>
              <a:lnSpc>
                <a:spcPct val="115000"/>
              </a:lnSpc>
              <a:spcAft>
                <a:spcPts val="1000"/>
              </a:spcAft>
            </a:pPr>
            <a:r>
              <a:rPr lang="en-US" sz="1000" b="1">
                <a:latin typeface="Arial"/>
                <a:ea typeface="Calibri"/>
                <a:cs typeface="Times New Roman"/>
              </a:rPr>
              <a:t>Answer:</a:t>
            </a:r>
            <a:r>
              <a:rPr lang="en-US" sz="1000">
                <a:latin typeface="Arial"/>
                <a:ea typeface="Calibri"/>
                <a:cs typeface="Segoe UI"/>
              </a:rPr>
              <a:t> Answers may vary. Logical models may include a Shopping Cart, a Customer, a Product, and a Shipping Method. Students might suggest others. Database tables may include ShoppingCarts, ShoppingCartEntries, Products, ShippingMethods, Customers and others.</a:t>
            </a:r>
            <a:endParaRPr lang="en-US" sz="1000">
              <a:latin typeface="Arial"/>
              <a:ea typeface="Calibri"/>
              <a:cs typeface="Times New Roman"/>
            </a:endParaRPr>
          </a:p>
        </p:txBody>
      </p:sp>
      <p:sp>
        <p:nvSpPr>
          <p:cNvPr id="4" name="Slide Number Placeholder 3"/>
          <p:cNvSpPr>
            <a:spLocks noGrp="1"/>
          </p:cNvSpPr>
          <p:nvPr>
            <p:ph type="sldNum" sz="quarter" idx="10"/>
          </p:nvPr>
        </p:nvSpPr>
        <p:spPr/>
        <p:txBody>
          <a:bodyPr/>
          <a:lstStyle/>
          <a:p>
            <a:fld id="{E39416F8-C9BF-4985-93CB-6B1003F9DD7D}" type="slidenum">
              <a:rPr lang="en-US" smtClean="0"/>
              <a:pPr/>
              <a:t>3</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02: Designing ASP.NET MVC 4 Web Applications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1" y="73151"/>
            <a:ext cx="2468880" cy="1851660"/>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r>
              <a:rPr lang="en-US" sz="1000">
                <a:latin typeface="Arial"/>
                <a:ea typeface="Calibri"/>
                <a:cs typeface="Segoe UI"/>
              </a:rPr>
              <a:t>The subject of distributed applications, their architecture, and the protocols and technologies underlying them is huge and cannot be treated in full here. Your aim should be to introduce the concepts and technologies like WCF. If students demonstrate an interest in building distributed architectures for their web </a:t>
            </a:r>
            <a:r>
              <a:rPr lang="en-US" sz="1000">
                <a:latin typeface="Arial"/>
                <a:ea typeface="Calibri"/>
                <a:cs typeface="Times New Roman"/>
              </a:rPr>
              <a:t>application</a:t>
            </a:r>
            <a:r>
              <a:rPr lang="en-US" sz="1000">
                <a:latin typeface="Arial"/>
                <a:ea typeface="Calibri"/>
                <a:cs typeface="Segoe UI"/>
              </a:rPr>
              <a:t>, refer them to Course </a:t>
            </a:r>
            <a:r>
              <a:rPr lang="en-US" sz="1000">
                <a:latin typeface="Arial"/>
                <a:ea typeface="Calibri"/>
                <a:cs typeface="Times New Roman"/>
              </a:rPr>
              <a:t>20487A: Developing Windows Azure and Web Services.</a:t>
            </a:r>
          </a:p>
          <a:p>
            <a:pPr>
              <a:lnSpc>
                <a:spcPct val="115000"/>
              </a:lnSpc>
              <a:spcAft>
                <a:spcPts val="1000"/>
              </a:spcAft>
            </a:pPr>
            <a:r>
              <a:rPr lang="en-US" sz="1000" b="1">
                <a:latin typeface="Arial"/>
                <a:ea typeface="Calibri"/>
                <a:cs typeface="Times New Roman"/>
              </a:rPr>
              <a:t>Question:</a:t>
            </a:r>
            <a:r>
              <a:rPr lang="en-US" sz="1000">
                <a:latin typeface="Arial"/>
                <a:ea typeface="Calibri"/>
                <a:cs typeface="Segoe UI"/>
              </a:rPr>
              <a:t> What are the advantages of writing middle tier components as WCF services and not web services?</a:t>
            </a:r>
            <a:endParaRPr lang="en-US" sz="1000">
              <a:latin typeface="Arial"/>
              <a:ea typeface="Calibri"/>
              <a:cs typeface="Times New Roman"/>
            </a:endParaRPr>
          </a:p>
          <a:p>
            <a:pPr>
              <a:lnSpc>
                <a:spcPct val="115000"/>
              </a:lnSpc>
              <a:spcAft>
                <a:spcPts val="1000"/>
              </a:spcAft>
            </a:pPr>
            <a:r>
              <a:rPr lang="en-US" sz="1000" b="1">
                <a:latin typeface="Arial"/>
                <a:ea typeface="Calibri"/>
                <a:cs typeface="Times New Roman"/>
              </a:rPr>
              <a:t>Answer:</a:t>
            </a:r>
            <a:r>
              <a:rPr lang="en-US" sz="1000">
                <a:latin typeface="Arial"/>
                <a:ea typeface="Calibri"/>
                <a:cs typeface="Segoe UI"/>
              </a:rPr>
              <a:t> You can host WCF services on either Internet Information Server (IIS) or WAS. Web services can only be hosted on IIS.</a:t>
            </a:r>
            <a:endParaRPr lang="en-US" sz="1000">
              <a:latin typeface="Arial"/>
              <a:ea typeface="Calibri"/>
              <a:cs typeface="Times New Roman"/>
            </a:endParaRPr>
          </a:p>
        </p:txBody>
      </p:sp>
      <p:sp>
        <p:nvSpPr>
          <p:cNvPr id="4" name="Slide Number Placeholder 3"/>
          <p:cNvSpPr>
            <a:spLocks noGrp="1"/>
          </p:cNvSpPr>
          <p:nvPr>
            <p:ph type="sldNum" sz="quarter" idx="10"/>
          </p:nvPr>
        </p:nvSpPr>
        <p:spPr/>
        <p:txBody>
          <a:bodyPr/>
          <a:lstStyle/>
          <a:p>
            <a:fld id="{E39416F8-C9BF-4985-93CB-6B1003F9DD7D}" type="slidenum">
              <a:rPr lang="en-US" smtClean="0"/>
              <a:pPr/>
              <a:t>4</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02: Designing ASP.NET MVC 4 Web Applications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1" y="73151"/>
            <a:ext cx="2468880" cy="1851660"/>
          </a:xfrm>
        </p:spPr>
      </p:sp>
      <p:sp>
        <p:nvSpPr>
          <p:cNvPr id="3" name="Notes Placeholder 2"/>
          <p:cNvSpPr>
            <a:spLocks noGrp="1"/>
          </p:cNvSpPr>
          <p:nvPr>
            <p:ph type="body" idx="1"/>
          </p:nvPr>
        </p:nvSpPr>
        <p:spPr>
          <a:xfrm>
            <a:off x="310895" y="2093975"/>
            <a:ext cx="6153911" cy="6604000"/>
          </a:xfrm>
        </p:spPr>
        <p:txBody>
          <a:bodyPr>
            <a:noAutofit/>
          </a:bodyPr>
          <a:lstStyle/>
          <a:p>
            <a:pPr>
              <a:lnSpc>
                <a:spcPct val="115000"/>
              </a:lnSpc>
              <a:spcAft>
                <a:spcPts val="1000"/>
              </a:spcAft>
            </a:pPr>
            <a:r>
              <a:rPr lang="en-US" sz="1000">
                <a:latin typeface="Arial"/>
                <a:ea typeface="Calibri"/>
                <a:cs typeface="Segoe UI"/>
              </a:rPr>
              <a:t>In Module 4, you will describe to the students the </a:t>
            </a:r>
            <a:r>
              <a:rPr lang="en-US" sz="1000" b="1">
                <a:latin typeface="Arial"/>
                <a:ea typeface="Calibri"/>
                <a:cs typeface="Times New Roman"/>
              </a:rPr>
              <a:t>ViewBag </a:t>
            </a:r>
            <a:r>
              <a:rPr lang="en-US" sz="1000">
                <a:latin typeface="Arial"/>
                <a:ea typeface="Calibri"/>
                <a:cs typeface="Segoe UI"/>
              </a:rPr>
              <a:t>and </a:t>
            </a:r>
            <a:r>
              <a:rPr lang="en-US" sz="1000" b="1">
                <a:latin typeface="Arial"/>
                <a:ea typeface="Calibri"/>
                <a:cs typeface="Times New Roman"/>
              </a:rPr>
              <a:t>ViewData</a:t>
            </a:r>
            <a:r>
              <a:rPr lang="en-US" sz="1000">
                <a:latin typeface="Arial"/>
                <a:ea typeface="Calibri"/>
                <a:cs typeface="Segoe UI"/>
              </a:rPr>
              <a:t> objects. Do not introduce them here because the </a:t>
            </a:r>
            <a:r>
              <a:rPr lang="en-US" sz="1000" b="1">
                <a:latin typeface="Arial"/>
                <a:ea typeface="Calibri"/>
                <a:cs typeface="Times New Roman"/>
              </a:rPr>
              <a:t>ViewBag</a:t>
            </a:r>
            <a:r>
              <a:rPr lang="en-US" sz="1000">
                <a:latin typeface="Arial"/>
                <a:ea typeface="Calibri"/>
                <a:cs typeface="Segoe UI"/>
              </a:rPr>
              <a:t> object and </a:t>
            </a:r>
            <a:r>
              <a:rPr lang="en-US" sz="1000" b="1">
                <a:latin typeface="Arial"/>
                <a:ea typeface="Calibri"/>
                <a:cs typeface="Times New Roman"/>
              </a:rPr>
              <a:t>ViewData</a:t>
            </a:r>
            <a:r>
              <a:rPr lang="en-US" sz="1000">
                <a:latin typeface="Arial"/>
                <a:ea typeface="Calibri"/>
                <a:cs typeface="Segoe UI"/>
              </a:rPr>
              <a:t> object cannot be used to store state information. They are destroyed for a new page request. Those objects are used to store information between the controller, view, and partial views that render a single HTML page. </a:t>
            </a:r>
            <a:endParaRPr lang="en-US" sz="1000">
              <a:latin typeface="Arial"/>
              <a:ea typeface="Calibri"/>
              <a:cs typeface="Times New Roman"/>
            </a:endParaRPr>
          </a:p>
          <a:p>
            <a:pPr>
              <a:lnSpc>
                <a:spcPct val="115000"/>
              </a:lnSpc>
              <a:spcAft>
                <a:spcPts val="1000"/>
              </a:spcAft>
            </a:pPr>
            <a:r>
              <a:rPr lang="en-US" sz="1000">
                <a:latin typeface="Arial"/>
                <a:ea typeface="Calibri"/>
                <a:cs typeface="Segoe UI"/>
              </a:rPr>
              <a:t>You might like to present some state management scenarios from your own experience of building real-world MVC web </a:t>
            </a:r>
            <a:r>
              <a:rPr lang="en-US" sz="1000">
                <a:latin typeface="Arial"/>
                <a:ea typeface="Calibri"/>
                <a:cs typeface="Times New Roman"/>
              </a:rPr>
              <a:t>application</a:t>
            </a:r>
            <a:r>
              <a:rPr lang="en-US" sz="1000">
                <a:latin typeface="Arial"/>
                <a:ea typeface="Calibri"/>
                <a:cs typeface="Segoe UI"/>
              </a:rPr>
              <a:t> and discuss with the students the most appropriate location to use.</a:t>
            </a:r>
            <a:endParaRPr lang="en-US" sz="1000">
              <a:latin typeface="Arial"/>
              <a:ea typeface="Calibri"/>
              <a:cs typeface="Times New Roman"/>
            </a:endParaRPr>
          </a:p>
          <a:p>
            <a:pPr>
              <a:lnSpc>
                <a:spcPct val="115000"/>
              </a:lnSpc>
              <a:spcAft>
                <a:spcPts val="1000"/>
              </a:spcAft>
            </a:pPr>
            <a:r>
              <a:rPr lang="en-US" sz="1000">
                <a:latin typeface="Arial"/>
                <a:ea typeface="Calibri"/>
                <a:cs typeface="Segoe UI"/>
              </a:rPr>
              <a:t>If you have any ASP.NET Web Forms developers in the class, emphasize that View State, Control State, and Hidden Fields are not available. You should discourage them from developing similar solutions for MVC pages because of the extra resources such approaches use to store data in HTML pages.</a:t>
            </a:r>
            <a:endParaRPr lang="en-US" sz="1000">
              <a:latin typeface="Arial"/>
              <a:ea typeface="Calibri"/>
              <a:cs typeface="Times New Roman"/>
            </a:endParaRPr>
          </a:p>
          <a:p>
            <a:pPr>
              <a:lnSpc>
                <a:spcPct val="115000"/>
              </a:lnSpc>
              <a:spcAft>
                <a:spcPts val="1000"/>
              </a:spcAft>
            </a:pPr>
            <a:r>
              <a:rPr lang="en-US" sz="1000" b="1">
                <a:latin typeface="Arial"/>
                <a:ea typeface="Calibri"/>
                <a:cs typeface="Times New Roman"/>
              </a:rPr>
              <a:t>Question: </a:t>
            </a:r>
            <a:r>
              <a:rPr lang="en-US" sz="1000">
                <a:latin typeface="Arial"/>
                <a:ea typeface="Calibri"/>
                <a:cs typeface="Segoe UI"/>
              </a:rPr>
              <a:t>You show the visitors of your website a choice of countries. When they pick a state, you want to redirect them to a page that shows a map of that state. You will not use the name of the chosen country that the user selected after this. Which location should you use to store the name of the chosen country?</a:t>
            </a:r>
            <a:endParaRPr lang="en-US" sz="1000">
              <a:latin typeface="Arial"/>
              <a:ea typeface="Calibri"/>
              <a:cs typeface="Times New Roman"/>
            </a:endParaRPr>
          </a:p>
          <a:p>
            <a:pPr>
              <a:lnSpc>
                <a:spcPct val="115000"/>
              </a:lnSpc>
              <a:spcAft>
                <a:spcPts val="1000"/>
              </a:spcAft>
            </a:pPr>
            <a:r>
              <a:rPr lang="en-US" sz="1000" b="1">
                <a:latin typeface="Arial"/>
                <a:ea typeface="Calibri"/>
                <a:cs typeface="Times New Roman"/>
              </a:rPr>
              <a:t>Answer: </a:t>
            </a:r>
            <a:r>
              <a:rPr lang="en-US" sz="1000">
                <a:latin typeface="Arial"/>
                <a:ea typeface="Calibri"/>
                <a:cs typeface="Segoe UI"/>
              </a:rPr>
              <a:t>The </a:t>
            </a:r>
            <a:r>
              <a:rPr lang="en-US" sz="1000" b="1">
                <a:latin typeface="Arial"/>
                <a:ea typeface="Calibri"/>
                <a:cs typeface="Times New Roman"/>
              </a:rPr>
              <a:t>TempData</a:t>
            </a:r>
            <a:r>
              <a:rPr lang="en-US" sz="1000">
                <a:latin typeface="Arial"/>
                <a:ea typeface="Calibri"/>
                <a:cs typeface="Segoe UI"/>
              </a:rPr>
              <a:t> store is ideal for storing the country because you only use it on the next page. Alternatively you could use a query string value or a form field with the POST method to pass the country value.</a:t>
            </a:r>
            <a:endParaRPr lang="en-US" sz="1000">
              <a:latin typeface="Arial"/>
              <a:ea typeface="Calibri"/>
              <a:cs typeface="Times New Roman"/>
            </a:endParaRPr>
          </a:p>
        </p:txBody>
      </p:sp>
      <p:sp>
        <p:nvSpPr>
          <p:cNvPr id="4" name="Slide Number Placeholder 3"/>
          <p:cNvSpPr>
            <a:spLocks noGrp="1"/>
          </p:cNvSpPr>
          <p:nvPr>
            <p:ph type="sldNum" sz="quarter" idx="10"/>
          </p:nvPr>
        </p:nvSpPr>
        <p:spPr/>
        <p:txBody>
          <a:bodyPr/>
          <a:lstStyle/>
          <a:p>
            <a:fld id="{E39416F8-C9BF-4985-93CB-6B1003F9DD7D}" type="slidenum">
              <a:rPr lang="en-US" smtClean="0"/>
              <a:pPr/>
              <a:t>5</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02: Designing ASP.NET MVC 4 Web Applications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1" y="73151"/>
            <a:ext cx="2468880" cy="1851660"/>
          </a:xfrm>
        </p:spPr>
      </p:sp>
      <p:sp>
        <p:nvSpPr>
          <p:cNvPr id="3" name="Notes Placeholder 2"/>
          <p:cNvSpPr>
            <a:spLocks noGrp="1"/>
          </p:cNvSpPr>
          <p:nvPr>
            <p:ph type="body" idx="1"/>
          </p:nvPr>
        </p:nvSpPr>
        <p:spPr>
          <a:xfrm>
            <a:off x="310895" y="2093975"/>
            <a:ext cx="6153911" cy="6604000"/>
          </a:xfrm>
        </p:spPr>
        <p:txBody>
          <a:bodyPr>
            <a:noAutofit/>
          </a:bodyPr>
          <a:lstStyle/>
          <a:p>
            <a:pPr>
              <a:lnSpc>
                <a:spcPct val="115000"/>
              </a:lnSpc>
              <a:spcAft>
                <a:spcPts val="1000"/>
              </a:spcAft>
            </a:pPr>
            <a:r>
              <a:rPr lang="en-US" sz="1000">
                <a:latin typeface="Arial"/>
                <a:ea typeface="Calibri"/>
                <a:cs typeface="Times New Roman"/>
              </a:rPr>
              <a:t>Which language do you consider would be appropriate to specify in the default resource file?</a:t>
            </a:r>
          </a:p>
          <a:p>
            <a:pPr>
              <a:lnSpc>
                <a:spcPct val="115000"/>
              </a:lnSpc>
              <a:spcAft>
                <a:spcPts val="1000"/>
              </a:spcAft>
            </a:pPr>
            <a:r>
              <a:rPr lang="en-US" sz="1000">
                <a:latin typeface="Arial"/>
                <a:ea typeface="Calibri"/>
                <a:cs typeface="Times New Roman"/>
              </a:rPr>
              <a:t>The language that you choose for the default resource file should be the one that is spoken by the largest proportion of your visitors. As Internet is a global system, this is usually English because it is the language spoken by the largest number of people, worldwide.</a:t>
            </a:r>
          </a:p>
        </p:txBody>
      </p:sp>
      <p:sp>
        <p:nvSpPr>
          <p:cNvPr id="4" name="Slide Number Placeholder 3"/>
          <p:cNvSpPr>
            <a:spLocks noGrp="1"/>
          </p:cNvSpPr>
          <p:nvPr>
            <p:ph type="sldNum" sz="quarter" idx="10"/>
          </p:nvPr>
        </p:nvSpPr>
        <p:spPr/>
        <p:txBody>
          <a:bodyPr/>
          <a:lstStyle/>
          <a:p>
            <a:fld id="{E39416F8-C9BF-4985-93CB-6B1003F9DD7D}" type="slidenum">
              <a:rPr lang="en-US" smtClean="0"/>
              <a:pPr/>
              <a:t>6</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02: Designing ASP.NET MVC 4 Web Applications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1" y="73151"/>
            <a:ext cx="2468880" cy="1851660"/>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r>
              <a:rPr lang="en-US" sz="1000">
                <a:latin typeface="Arial"/>
                <a:ea typeface="Calibri"/>
                <a:cs typeface="Segoe UI"/>
              </a:rPr>
              <a:t>The scenario presented is simple. It is not necessarily possible to precisely determine all the aspects of the design and provide a single correct answer for your students. Instead, use this topic to promote discussions and get students to think about design as they would in a real-world situation.</a:t>
            </a:r>
            <a:endParaRPr lang="en-US" sz="1000">
              <a:latin typeface="Arial"/>
              <a:ea typeface="Calibri"/>
              <a:cs typeface="Times New Roman"/>
            </a:endParaRPr>
          </a:p>
          <a:p>
            <a:pPr>
              <a:lnSpc>
                <a:spcPct val="115000"/>
              </a:lnSpc>
              <a:spcAft>
                <a:spcPts val="1000"/>
              </a:spcAft>
            </a:pPr>
            <a:r>
              <a:rPr lang="en-US" sz="1000">
                <a:latin typeface="Arial"/>
                <a:ea typeface="Calibri"/>
                <a:cs typeface="Segoe UI"/>
              </a:rPr>
              <a:t>The following suggestions support the scenario as it is described. However, you may have an alternative design and your students may also suggest helpful ideas. Use these suggestions only as a starting point:</a:t>
            </a:r>
            <a:endParaRPr lang="en-US" sz="1000">
              <a:latin typeface="Arial"/>
              <a:ea typeface="Calibri"/>
              <a:cs typeface="Times New Roman"/>
            </a:endParaRPr>
          </a:p>
          <a:p>
            <a:pPr marL="742950" marR="0" lvl="1" indent="-285750">
              <a:lnSpc>
                <a:spcPct val="115000"/>
              </a:lnSpc>
              <a:spcBef>
                <a:spcPts val="0"/>
              </a:spcBef>
              <a:spcAft>
                <a:spcPts val="995"/>
              </a:spcAft>
              <a:buFont typeface="Courier New"/>
              <a:buChar char="o"/>
            </a:pPr>
            <a:r>
              <a:rPr lang="en-US" sz="1000">
                <a:solidFill>
                  <a:srgbClr val="000000"/>
                </a:solidFill>
                <a:latin typeface="Arial"/>
                <a:ea typeface="Times New Roman"/>
                <a:cs typeface="Segoe UI"/>
              </a:rPr>
              <a:t>Domain Model Objects:</a:t>
            </a:r>
            <a:endParaRPr lang="en-US" sz="1000">
              <a:latin typeface="Arial"/>
              <a:ea typeface="Times New Roman"/>
              <a:cs typeface="Times New Roman"/>
            </a:endParaRPr>
          </a:p>
          <a:p>
            <a:pPr marL="1143000" marR="0" lvl="2" indent="-228600">
              <a:lnSpc>
                <a:spcPct val="115000"/>
              </a:lnSpc>
              <a:spcBef>
                <a:spcPts val="0"/>
              </a:spcBef>
              <a:spcAft>
                <a:spcPts val="995"/>
              </a:spcAft>
              <a:buFont typeface="Wingdings"/>
              <a:buChar char=""/>
            </a:pPr>
            <a:r>
              <a:rPr lang="en-US" sz="1000">
                <a:solidFill>
                  <a:srgbClr val="000000"/>
                </a:solidFill>
                <a:latin typeface="Arial"/>
                <a:ea typeface="Times New Roman"/>
                <a:cs typeface="Segoe UI"/>
              </a:rPr>
              <a:t>Product</a:t>
            </a:r>
            <a:endParaRPr lang="en-US" sz="1000">
              <a:latin typeface="Arial"/>
              <a:ea typeface="Times New Roman"/>
              <a:cs typeface="Times New Roman"/>
            </a:endParaRPr>
          </a:p>
          <a:p>
            <a:pPr marL="1143000" marR="0" lvl="2" indent="-228600">
              <a:lnSpc>
                <a:spcPct val="115000"/>
              </a:lnSpc>
              <a:spcBef>
                <a:spcPts val="0"/>
              </a:spcBef>
              <a:spcAft>
                <a:spcPts val="995"/>
              </a:spcAft>
              <a:buFont typeface="Wingdings"/>
              <a:buChar char=""/>
            </a:pPr>
            <a:r>
              <a:rPr lang="en-US" sz="1000">
                <a:solidFill>
                  <a:srgbClr val="000000"/>
                </a:solidFill>
                <a:latin typeface="Arial"/>
                <a:ea typeface="Times New Roman"/>
                <a:cs typeface="Segoe UI"/>
              </a:rPr>
              <a:t>User Account (one for each Retailer)</a:t>
            </a:r>
            <a:endParaRPr lang="en-US" sz="1000">
              <a:latin typeface="Arial"/>
              <a:ea typeface="Times New Roman"/>
              <a:cs typeface="Times New Roman"/>
            </a:endParaRPr>
          </a:p>
          <a:p>
            <a:pPr marL="1143000" marR="0" lvl="2" indent="-228600">
              <a:lnSpc>
                <a:spcPct val="115000"/>
              </a:lnSpc>
              <a:spcBef>
                <a:spcPts val="0"/>
              </a:spcBef>
              <a:spcAft>
                <a:spcPts val="995"/>
              </a:spcAft>
              <a:buFont typeface="Wingdings"/>
              <a:buChar char=""/>
            </a:pPr>
            <a:r>
              <a:rPr lang="en-US" sz="1000">
                <a:solidFill>
                  <a:srgbClr val="000000"/>
                </a:solidFill>
                <a:latin typeface="Arial"/>
                <a:ea typeface="Times New Roman"/>
                <a:cs typeface="Segoe UI"/>
              </a:rPr>
              <a:t>Shopping Cart</a:t>
            </a:r>
            <a:endParaRPr lang="en-US" sz="1000">
              <a:latin typeface="Arial"/>
              <a:ea typeface="Times New Roman"/>
              <a:cs typeface="Times New Roman"/>
            </a:endParaRPr>
          </a:p>
          <a:p>
            <a:pPr marL="1143000" marR="0" lvl="2" indent="-228600">
              <a:lnSpc>
                <a:spcPct val="115000"/>
              </a:lnSpc>
              <a:spcBef>
                <a:spcPts val="0"/>
              </a:spcBef>
              <a:spcAft>
                <a:spcPts val="995"/>
              </a:spcAft>
              <a:buFont typeface="Wingdings"/>
              <a:buChar char=""/>
            </a:pPr>
            <a:r>
              <a:rPr lang="en-US" sz="1000">
                <a:solidFill>
                  <a:srgbClr val="000000"/>
                </a:solidFill>
                <a:latin typeface="Arial"/>
                <a:ea typeface="Times New Roman"/>
                <a:cs typeface="Segoe UI"/>
              </a:rPr>
              <a:t>Retailer (to store information about outlets)</a:t>
            </a:r>
            <a:endParaRPr lang="en-US" sz="1000">
              <a:latin typeface="Arial"/>
              <a:ea typeface="Times New Roman"/>
              <a:cs typeface="Times New Roman"/>
            </a:endParaRPr>
          </a:p>
          <a:p>
            <a:pPr marL="742950" marR="0" lvl="1" indent="-285750">
              <a:lnSpc>
                <a:spcPct val="115000"/>
              </a:lnSpc>
              <a:spcBef>
                <a:spcPts val="0"/>
              </a:spcBef>
              <a:spcAft>
                <a:spcPts val="995"/>
              </a:spcAft>
              <a:buFont typeface="Courier New"/>
              <a:buChar char="o"/>
            </a:pPr>
            <a:r>
              <a:rPr lang="en-US" sz="1000">
                <a:solidFill>
                  <a:srgbClr val="000000"/>
                </a:solidFill>
                <a:latin typeface="Arial"/>
                <a:ea typeface="Times New Roman"/>
                <a:cs typeface="Segoe UI"/>
              </a:rPr>
              <a:t>Database Tables:</a:t>
            </a:r>
            <a:endParaRPr lang="en-US" sz="1000">
              <a:latin typeface="Arial"/>
              <a:ea typeface="Times New Roman"/>
              <a:cs typeface="Times New Roman"/>
            </a:endParaRPr>
          </a:p>
          <a:p>
            <a:pPr marL="1143000" marR="0" lvl="2" indent="-228600">
              <a:lnSpc>
                <a:spcPct val="115000"/>
              </a:lnSpc>
              <a:spcBef>
                <a:spcPts val="0"/>
              </a:spcBef>
              <a:spcAft>
                <a:spcPts val="995"/>
              </a:spcAft>
              <a:buFont typeface="Wingdings"/>
              <a:buChar char=""/>
            </a:pPr>
            <a:r>
              <a:rPr lang="en-US" sz="1000">
                <a:solidFill>
                  <a:srgbClr val="000000"/>
                </a:solidFill>
                <a:latin typeface="Arial"/>
                <a:ea typeface="Times New Roman"/>
                <a:cs typeface="Segoe UI"/>
              </a:rPr>
              <a:t>Products</a:t>
            </a:r>
            <a:endParaRPr lang="en-US" sz="1000">
              <a:latin typeface="Arial"/>
              <a:ea typeface="Times New Roman"/>
              <a:cs typeface="Times New Roman"/>
            </a:endParaRPr>
          </a:p>
          <a:p>
            <a:pPr marL="1143000" marR="0" lvl="2" indent="-228600">
              <a:lnSpc>
                <a:spcPct val="115000"/>
              </a:lnSpc>
              <a:spcBef>
                <a:spcPts val="0"/>
              </a:spcBef>
              <a:spcAft>
                <a:spcPts val="995"/>
              </a:spcAft>
              <a:buFont typeface="Wingdings"/>
              <a:buChar char=""/>
            </a:pPr>
            <a:r>
              <a:rPr lang="en-US" sz="1000">
                <a:solidFill>
                  <a:srgbClr val="000000"/>
                </a:solidFill>
                <a:latin typeface="Arial"/>
                <a:ea typeface="Times New Roman"/>
                <a:cs typeface="Segoe UI"/>
              </a:rPr>
              <a:t>User Accounts</a:t>
            </a:r>
            <a:endParaRPr lang="en-US" sz="1000">
              <a:latin typeface="Arial"/>
              <a:ea typeface="Times New Roman"/>
              <a:cs typeface="Times New Roman"/>
            </a:endParaRPr>
          </a:p>
          <a:p>
            <a:pPr marL="1143000" marR="0" lvl="2" indent="-228600">
              <a:lnSpc>
                <a:spcPct val="115000"/>
              </a:lnSpc>
              <a:spcBef>
                <a:spcPts val="0"/>
              </a:spcBef>
              <a:spcAft>
                <a:spcPts val="995"/>
              </a:spcAft>
              <a:buFont typeface="Wingdings"/>
              <a:buChar char=""/>
            </a:pPr>
            <a:r>
              <a:rPr lang="en-US" sz="1000">
                <a:solidFill>
                  <a:srgbClr val="000000"/>
                </a:solidFill>
                <a:latin typeface="Arial"/>
                <a:ea typeface="Times New Roman"/>
                <a:cs typeface="Segoe UI"/>
              </a:rPr>
              <a:t>Retailers</a:t>
            </a:r>
            <a:endParaRPr lang="en-US" sz="1000">
              <a:latin typeface="Arial"/>
              <a:ea typeface="Times New Roman"/>
              <a:cs typeface="Times New Roman"/>
            </a:endParaRPr>
          </a:p>
          <a:p>
            <a:pPr marL="1143000" marR="0" lvl="2" indent="-228600">
              <a:lnSpc>
                <a:spcPct val="115000"/>
              </a:lnSpc>
              <a:spcBef>
                <a:spcPts val="0"/>
              </a:spcBef>
              <a:spcAft>
                <a:spcPts val="995"/>
              </a:spcAft>
              <a:buFont typeface="Wingdings"/>
              <a:buChar char=""/>
            </a:pPr>
            <a:r>
              <a:rPr lang="en-US" sz="1000">
                <a:solidFill>
                  <a:srgbClr val="000000"/>
                </a:solidFill>
                <a:latin typeface="Arial"/>
                <a:ea typeface="Times New Roman"/>
                <a:cs typeface="Segoe UI"/>
              </a:rPr>
              <a:t>Shopping Carts</a:t>
            </a:r>
            <a:endParaRPr lang="en-US" sz="1000">
              <a:latin typeface="Arial"/>
              <a:ea typeface="Times New Roman"/>
              <a:cs typeface="Times New Roman"/>
            </a:endParaRPr>
          </a:p>
          <a:p>
            <a:pPr marL="1143000" marR="0" lvl="2" indent="-228600">
              <a:lnSpc>
                <a:spcPct val="115000"/>
              </a:lnSpc>
              <a:spcBef>
                <a:spcPts val="0"/>
              </a:spcBef>
              <a:spcAft>
                <a:spcPts val="995"/>
              </a:spcAft>
              <a:buFont typeface="Wingdings"/>
              <a:buChar char=""/>
            </a:pPr>
            <a:r>
              <a:rPr lang="en-US" sz="1000">
                <a:solidFill>
                  <a:srgbClr val="000000"/>
                </a:solidFill>
                <a:latin typeface="Arial"/>
                <a:ea typeface="Times New Roman"/>
                <a:cs typeface="Segoe UI"/>
              </a:rPr>
              <a:t>Shopping Cart Entries</a:t>
            </a:r>
            <a:endParaRPr lang="en-US" sz="1000">
              <a:latin typeface="Arial"/>
              <a:ea typeface="Times New Roman"/>
              <a:cs typeface="Times New Roman"/>
            </a:endParaRPr>
          </a:p>
          <a:p>
            <a:pPr marL="742950" marR="0" lvl="1" indent="-285750">
              <a:lnSpc>
                <a:spcPct val="115000"/>
              </a:lnSpc>
              <a:spcBef>
                <a:spcPts val="0"/>
              </a:spcBef>
              <a:spcAft>
                <a:spcPts val="995"/>
              </a:spcAft>
              <a:buFont typeface="Courier New"/>
              <a:buChar char="o"/>
            </a:pPr>
            <a:r>
              <a:rPr lang="en-US" sz="1000">
                <a:solidFill>
                  <a:srgbClr val="000000"/>
                </a:solidFill>
                <a:latin typeface="Arial"/>
                <a:ea typeface="Times New Roman"/>
                <a:cs typeface="Segoe UI"/>
              </a:rPr>
              <a:t>Architecture:</a:t>
            </a:r>
            <a:endParaRPr lang="en-US" sz="1000">
              <a:latin typeface="Arial"/>
              <a:ea typeface="Times New Roman"/>
              <a:cs typeface="Times New Roman"/>
            </a:endParaRPr>
          </a:p>
          <a:p>
            <a:pPr marL="1143000" marR="0" lvl="2" indent="-228600">
              <a:lnSpc>
                <a:spcPct val="115000"/>
              </a:lnSpc>
              <a:spcBef>
                <a:spcPts val="0"/>
              </a:spcBef>
              <a:spcAft>
                <a:spcPts val="995"/>
              </a:spcAft>
              <a:buFont typeface="Wingdings"/>
              <a:buChar char=""/>
            </a:pPr>
            <a:r>
              <a:rPr lang="en-US" sz="1000">
                <a:solidFill>
                  <a:srgbClr val="000000"/>
                </a:solidFill>
                <a:latin typeface="Arial"/>
                <a:ea typeface="Times New Roman"/>
                <a:cs typeface="Segoe UI"/>
              </a:rPr>
              <a:t>Because this is a business-to-business site, large numbers of concurrent users are unlikely. A single set of servers that hosts all layers should suffice.</a:t>
            </a:r>
            <a:endParaRPr lang="en-US" sz="1000">
              <a:latin typeface="Arial"/>
              <a:ea typeface="Times New Roman"/>
              <a:cs typeface="Times New Roman"/>
            </a:endParaRPr>
          </a:p>
          <a:p>
            <a:pPr marL="1143000" marR="0" lvl="2" indent="-228600">
              <a:lnSpc>
                <a:spcPct val="115000"/>
              </a:lnSpc>
              <a:spcBef>
                <a:spcPts val="0"/>
              </a:spcBef>
              <a:spcAft>
                <a:spcPts val="995"/>
              </a:spcAft>
              <a:buFont typeface="Wingdings"/>
              <a:buChar char=""/>
            </a:pPr>
            <a:r>
              <a:rPr lang="en-US" sz="1000">
                <a:solidFill>
                  <a:srgbClr val="000000"/>
                </a:solidFill>
                <a:latin typeface="Arial"/>
                <a:ea typeface="Times New Roman"/>
                <a:cs typeface="Segoe UI"/>
              </a:rPr>
              <a:t>The site is business-critical, so you should ensure that server-failures do not render the site unavailable. Use two or more servers in your farm, or deploy to Windows Azure.</a:t>
            </a:r>
            <a:endParaRPr lang="en-US" sz="1000">
              <a:latin typeface="Arial"/>
              <a:ea typeface="Times New Roman"/>
              <a:cs typeface="Times New Roman"/>
            </a:endParaRPr>
          </a:p>
          <a:p>
            <a:pPr marL="742950" marR="0" lvl="1" indent="-285750">
              <a:lnSpc>
                <a:spcPct val="115000"/>
              </a:lnSpc>
              <a:spcBef>
                <a:spcPts val="0"/>
              </a:spcBef>
              <a:spcAft>
                <a:spcPts val="995"/>
              </a:spcAft>
              <a:buFont typeface="Courier New"/>
              <a:buChar char="o"/>
            </a:pPr>
            <a:r>
              <a:rPr lang="en-US" sz="1000">
                <a:solidFill>
                  <a:srgbClr val="000000"/>
                </a:solidFill>
                <a:latin typeface="Arial"/>
                <a:ea typeface="Times New Roman"/>
                <a:cs typeface="Segoe UI"/>
              </a:rPr>
              <a:t>State Management</a:t>
            </a:r>
            <a:endParaRPr lang="en-US" sz="1000">
              <a:latin typeface="Arial"/>
              <a:ea typeface="Times New Roman"/>
              <a:cs typeface="Times New Roman"/>
            </a:endParaRPr>
          </a:p>
          <a:p>
            <a:pPr>
              <a:lnSpc>
                <a:spcPct val="115000"/>
              </a:lnSpc>
              <a:spcAft>
                <a:spcPts val="1000"/>
              </a:spcAft>
            </a:pPr>
            <a:endParaRPr lang="en-US" sz="1000">
              <a:latin typeface="Arial"/>
              <a:ea typeface="Calibri"/>
              <a:cs typeface="Times New Roman"/>
            </a:endParaRPr>
          </a:p>
        </p:txBody>
      </p:sp>
      <p:sp>
        <p:nvSpPr>
          <p:cNvPr id="4" name="Slide Number Placeholder 3"/>
          <p:cNvSpPr>
            <a:spLocks noGrp="1"/>
          </p:cNvSpPr>
          <p:nvPr>
            <p:ph type="sldNum" sz="quarter" idx="10"/>
          </p:nvPr>
        </p:nvSpPr>
        <p:spPr/>
        <p:txBody>
          <a:bodyPr/>
          <a:lstStyle/>
          <a:p>
            <a:fld id="{E39416F8-C9BF-4985-93CB-6B1003F9DD7D}" type="slidenum">
              <a:rPr lang="en-US" smtClean="0"/>
              <a:pPr/>
              <a:t>7</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02: Designing ASP.NET MVC 4 Web Applications</a:t>
            </a:r>
          </a:p>
        </p:txBody>
      </p:sp>
      <p:sp>
        <p:nvSpPr>
          <p:cNvPr id="7" name="TextBox 6"/>
          <p:cNvSpPr txBox="1"/>
          <p:nvPr/>
        </p:nvSpPr>
        <p:spPr>
          <a:xfrm>
            <a:off x="0" y="8890000"/>
            <a:ext cx="3175000" cy="246221"/>
          </a:xfrm>
          <a:prstGeom prst="rect">
            <a:avLst/>
          </a:prstGeom>
          <a:noFill/>
        </p:spPr>
        <p:txBody>
          <a:bodyPr vert="horz" rtlCol="0">
            <a:spAutoFit/>
          </a:bodyPr>
          <a:lstStyle/>
          <a:p>
            <a:r>
              <a:rPr lang="en-US" sz="1000">
                <a:latin typeface="Arial"/>
              </a:rPr>
              <a:t>(More notes on the next slide)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1" y="73151"/>
            <a:ext cx="2468880" cy="1851660"/>
          </a:xfrm>
        </p:spPr>
      </p:sp>
      <p:sp>
        <p:nvSpPr>
          <p:cNvPr id="3" name="Notes Placeholder 2"/>
          <p:cNvSpPr>
            <a:spLocks noGrp="1"/>
          </p:cNvSpPr>
          <p:nvPr>
            <p:ph type="body" idx="1"/>
          </p:nvPr>
        </p:nvSpPr>
        <p:spPr>
          <a:xfrm>
            <a:off x="310895" y="2093975"/>
            <a:ext cx="6153911" cy="6604000"/>
          </a:xfrm>
        </p:spPr>
        <p:txBody>
          <a:bodyPr>
            <a:noAutofit/>
          </a:bodyPr>
          <a:lstStyle/>
          <a:p>
            <a:endParaRPr lang="en-US" sz="1000">
              <a:latin typeface="Arial"/>
            </a:endParaRPr>
          </a:p>
        </p:txBody>
      </p:sp>
      <p:sp>
        <p:nvSpPr>
          <p:cNvPr id="4" name="Slide Number Placeholder 3"/>
          <p:cNvSpPr>
            <a:spLocks noGrp="1"/>
          </p:cNvSpPr>
          <p:nvPr>
            <p:ph type="sldNum" sz="quarter" idx="10"/>
          </p:nvPr>
        </p:nvSpPr>
        <p:spPr/>
        <p:txBody>
          <a:bodyPr/>
          <a:lstStyle/>
          <a:p>
            <a:fld id="{E39416F8-C9BF-4985-93CB-6B1003F9DD7D}" type="slidenum">
              <a:rPr lang="en-US" smtClean="0"/>
              <a:pPr/>
              <a:t>8</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02: Designing ASP.NET MVC 4 Web Applications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1" y="73151"/>
            <a:ext cx="2468880" cy="1851660"/>
          </a:xfrm>
        </p:spPr>
      </p:sp>
      <p:sp>
        <p:nvSpPr>
          <p:cNvPr id="3" name="Notes Placeholder 2"/>
          <p:cNvSpPr>
            <a:spLocks noGrp="1"/>
          </p:cNvSpPr>
          <p:nvPr>
            <p:ph type="body" idx="1"/>
          </p:nvPr>
        </p:nvSpPr>
        <p:spPr>
          <a:xfrm>
            <a:off x="310895" y="2093975"/>
            <a:ext cx="6153911" cy="6604000"/>
          </a:xfrm>
        </p:spPr>
        <p:txBody>
          <a:bodyPr>
            <a:noAutofit/>
          </a:bodyPr>
          <a:lstStyle/>
          <a:p>
            <a:endParaRPr lang="en-US" sz="1000">
              <a:latin typeface="Arial"/>
            </a:endParaRPr>
          </a:p>
        </p:txBody>
      </p:sp>
      <p:sp>
        <p:nvSpPr>
          <p:cNvPr id="4" name="Slide Number Placeholder 3"/>
          <p:cNvSpPr>
            <a:spLocks noGrp="1"/>
          </p:cNvSpPr>
          <p:nvPr>
            <p:ph type="sldNum" sz="quarter" idx="10"/>
          </p:nvPr>
        </p:nvSpPr>
        <p:spPr/>
        <p:txBody>
          <a:bodyPr/>
          <a:lstStyle/>
          <a:p>
            <a:fld id="{E39416F8-C9BF-4985-93CB-6B1003F9DD7D}" type="slidenum">
              <a:rPr lang="en-US" smtClean="0"/>
              <a:pPr/>
              <a:t>9</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02: Designing ASP.NET MVC 4 Web Applications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1" y="73151"/>
            <a:ext cx="2468880" cy="1851660"/>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r>
              <a:rPr lang="en-US" sz="1000">
                <a:latin typeface="Arial"/>
                <a:ea typeface="Calibri"/>
                <a:cs typeface="Times New Roman"/>
              </a:rPr>
              <a:t>The graphic on the slide is a simple wire-frame diagram that resembles the photo details view in the photo sharing application that the students will build in the labs.</a:t>
            </a:r>
          </a:p>
        </p:txBody>
      </p:sp>
      <p:sp>
        <p:nvSpPr>
          <p:cNvPr id="4" name="Slide Number Placeholder 3"/>
          <p:cNvSpPr>
            <a:spLocks noGrp="1"/>
          </p:cNvSpPr>
          <p:nvPr>
            <p:ph type="sldNum" sz="quarter" idx="10"/>
          </p:nvPr>
        </p:nvSpPr>
        <p:spPr/>
        <p:txBody>
          <a:bodyPr/>
          <a:lstStyle/>
          <a:p>
            <a:fld id="{E39416F8-C9BF-4985-93CB-6B1003F9DD7D}" type="slidenum">
              <a:rPr lang="en-US" smtClean="0"/>
              <a:pPr/>
              <a:t>10</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02: Designing ASP.NET MVC 4 Web Applications</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6.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2514600"/>
            <a:ext cx="9144000" cy="2514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23875" y="1500426"/>
            <a:ext cx="7477125" cy="861774"/>
          </a:xfrm>
          <a:prstGeom prst="rect">
            <a:avLst/>
          </a:prstGeom>
          <a:noFill/>
        </p:spPr>
        <p:txBody>
          <a:bodyPr wrap="square" rtlCol="0">
            <a:spAutoFit/>
          </a:bodyPr>
          <a:lstStyle/>
          <a:p>
            <a:r>
              <a:rPr lang="en-US" sz="4800" dirty="0">
                <a:solidFill>
                  <a:schemeClr val="tx1">
                    <a:lumMod val="65000"/>
                    <a:lumOff val="35000"/>
                  </a:schemeClr>
                </a:solidFill>
                <a:latin typeface="Segoe UI Light" pitchFamily="34" charset="0"/>
                <a:ea typeface="Segoe UI" pitchFamily="34" charset="0"/>
                <a:cs typeface="Segoe UI" pitchFamily="34" charset="0"/>
              </a:rPr>
              <a:t>Microsoft</a:t>
            </a:r>
            <a:r>
              <a:rPr lang="en-US" baseline="100000" dirty="0">
                <a:solidFill>
                  <a:schemeClr val="tx1">
                    <a:lumMod val="65000"/>
                    <a:lumOff val="35000"/>
                  </a:schemeClr>
                </a:solidFill>
                <a:latin typeface="Segoe UI Light" pitchFamily="34" charset="0"/>
                <a:ea typeface="Segoe UI" pitchFamily="34" charset="0"/>
                <a:cs typeface="Segoe UI" pitchFamily="34" charset="0"/>
              </a:rPr>
              <a:t>®</a:t>
            </a:r>
            <a:r>
              <a:rPr lang="en-US" sz="4400" dirty="0">
                <a:solidFill>
                  <a:schemeClr val="tx1">
                    <a:lumMod val="65000"/>
                    <a:lumOff val="35000"/>
                  </a:schemeClr>
                </a:solidFill>
                <a:latin typeface="Segoe UI Light" pitchFamily="34" charset="0"/>
                <a:ea typeface="Segoe UI" pitchFamily="34" charset="0"/>
                <a:cs typeface="Segoe UI" pitchFamily="34" charset="0"/>
              </a:rPr>
              <a:t> </a:t>
            </a:r>
            <a:r>
              <a:rPr lang="en-US" sz="4800" dirty="0">
                <a:solidFill>
                  <a:schemeClr val="tx1">
                    <a:lumMod val="65000"/>
                    <a:lumOff val="35000"/>
                  </a:schemeClr>
                </a:solidFill>
                <a:latin typeface="Segoe UI Light" pitchFamily="34" charset="0"/>
                <a:ea typeface="Segoe UI" pitchFamily="34" charset="0"/>
                <a:cs typeface="Segoe UI" pitchFamily="34" charset="0"/>
              </a:rPr>
              <a:t>Official Course</a:t>
            </a:r>
          </a:p>
        </p:txBody>
      </p:sp>
      <p:pic>
        <p:nvPicPr>
          <p:cNvPr id="7" name="Picture 6"/>
          <p:cNvPicPr>
            <a:picLocks noChangeAspect="1"/>
          </p:cNvPicPr>
          <p:nvPr/>
        </p:nvPicPr>
        <p:blipFill>
          <a:blip r:embed="rId2" cstate="print">
            <a:duotone>
              <a:prstClr val="black"/>
              <a:schemeClr val="tx1">
                <a:lumMod val="85000"/>
                <a:lumOff val="15000"/>
                <a:tint val="45000"/>
                <a:satMod val="400000"/>
              </a:schemeClr>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7315200" y="6248400"/>
            <a:ext cx="1413823" cy="230205"/>
          </a:xfrm>
          <a:prstGeom prst="rect">
            <a:avLst/>
          </a:prstGeom>
        </p:spPr>
      </p:pic>
      <p:pic>
        <p:nvPicPr>
          <p:cNvPr id="10" name="Picture 9"/>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1" y="2514600"/>
            <a:ext cx="3063240" cy="2514600"/>
          </a:xfrm>
          <a:prstGeom prst="rect">
            <a:avLst/>
          </a:prstGeom>
        </p:spPr>
      </p:pic>
      <p:sp>
        <p:nvSpPr>
          <p:cNvPr id="726019" name="Rectangle 3"/>
          <p:cNvSpPr>
            <a:spLocks noGrp="1" noChangeArrowheads="1"/>
          </p:cNvSpPr>
          <p:nvPr>
            <p:ph type="ctrTitle" sz="quarter" hasCustomPrompt="1"/>
          </p:nvPr>
        </p:nvSpPr>
        <p:spPr>
          <a:xfrm>
            <a:off x="3106782" y="2774735"/>
            <a:ext cx="5732417" cy="1129607"/>
          </a:xfrm>
          <a:ln algn="ctr"/>
        </p:spPr>
        <p:txBody>
          <a:bodyPr wrap="square" tIns="0" rIns="0" bIns="0">
            <a:spAutoFit/>
          </a:bodyPr>
          <a:lstStyle>
            <a:lvl1pPr algn="l">
              <a:spcBef>
                <a:spcPct val="60000"/>
              </a:spcBef>
              <a:buClr>
                <a:schemeClr val="hlink"/>
              </a:buClr>
              <a:buSzPct val="90000"/>
              <a:buFontTx/>
              <a:buNone/>
              <a:defRPr sz="8400" baseline="0">
                <a:solidFill>
                  <a:schemeClr val="bg1"/>
                </a:solidFill>
                <a:latin typeface="Segoe Light"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121297" y="3925328"/>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6AB67CF-0852-418A-BF8E-A6D3F67EC227}"/>
              </a:ext>
            </a:extLst>
          </p:cNvPr>
          <p:cNvSpPr/>
          <p:nvPr userDrawn="1"/>
        </p:nvSpPr>
        <p:spPr bwMode="auto">
          <a:xfrm>
            <a:off x="-1" y="19050"/>
            <a:ext cx="9144001" cy="6858000"/>
          </a:xfrm>
          <a:prstGeom prst="rect">
            <a:avLst/>
          </a:prstGeom>
          <a:solidFill>
            <a:schemeClr val="accent4">
              <a:lumMod val="1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CO"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AI_Hero_Short">
            <a:hlinkClick r:id="" action="ppaction://media"/>
            <a:extLst>
              <a:ext uri="{FF2B5EF4-FFF2-40B4-BE49-F238E27FC236}">
                <a16:creationId xmlns:a16="http://schemas.microsoft.com/office/drawing/2014/main" id="{9D8008AF-F4C2-4CDA-B385-5627CB8A046E}"/>
              </a:ext>
            </a:extLst>
          </p:cNvPr>
          <p:cNvPicPr>
            <a:picLocks noChangeAspect="1"/>
          </p:cNvPicPr>
          <p:nvPr userDrawn="1">
            <a:videoFile r:link="rId1"/>
            <p:extLst>
              <p:ext uri="{DAA4B4D4-6D71-4841-9C94-3DE7FCFB9230}">
                <p14:media xmlns:p14="http://schemas.microsoft.com/office/powerpoint/2010/main" r:embed="rId2">
                  <p14:trim st="21475" end="1919"/>
                </p14:media>
              </p:ext>
            </p:extLst>
          </p:nvPr>
        </p:nvPicPr>
        <p:blipFill rotWithShape="1">
          <a:blip r:embed="rId4"/>
          <a:srcRect l="57440" b="21283"/>
          <a:stretch>
            <a:fillRect/>
          </a:stretch>
        </p:blipFill>
        <p:spPr>
          <a:xfrm>
            <a:off x="-1358698" y="14804"/>
            <a:ext cx="12193727" cy="6858000"/>
          </a:xfrm>
          <a:prstGeom prst="rect">
            <a:avLst/>
          </a:prstGeom>
          <a:ln>
            <a:noFill/>
          </a:ln>
          <a:effectLst>
            <a:outerShdw blurRad="292100" dist="139700" dir="2700000" algn="tl" rotWithShape="0">
              <a:srgbClr val="333333">
                <a:alpha val="65000"/>
              </a:srgbClr>
            </a:outerShdw>
          </a:effectLst>
        </p:spPr>
      </p:pic>
      <p:pic>
        <p:nvPicPr>
          <p:cNvPr id="6" name="Picture 2">
            <a:extLst>
              <a:ext uri="{FF2B5EF4-FFF2-40B4-BE49-F238E27FC236}">
                <a16:creationId xmlns:a16="http://schemas.microsoft.com/office/drawing/2014/main" id="{AEF2F90E-5614-40F9-AECF-906B00AF3516}"/>
              </a:ext>
            </a:extLst>
          </p:cNvPr>
          <p:cNvPicPr>
            <a:picLocks noChangeAspect="1" noChangeArrowheads="1"/>
          </p:cNvPicPr>
          <p:nvPr userDrawn="1"/>
        </p:nvPicPr>
        <p:blipFill rotWithShape="1">
          <a:blip r:embed="rId5"/>
          <a:srcRect l="19753" r="30866" b="22622"/>
          <a:stretch/>
        </p:blipFill>
        <p:spPr bwMode="auto">
          <a:xfrm rot="5400000">
            <a:off x="115134" y="1987186"/>
            <a:ext cx="3515059" cy="31049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7" name="Grupo 6">
            <a:extLst>
              <a:ext uri="{FF2B5EF4-FFF2-40B4-BE49-F238E27FC236}">
                <a16:creationId xmlns:a16="http://schemas.microsoft.com/office/drawing/2014/main" id="{9C56D698-C4CC-491E-A608-06C1238CC0A0}"/>
              </a:ext>
            </a:extLst>
          </p:cNvPr>
          <p:cNvGrpSpPr/>
          <p:nvPr userDrawn="1"/>
        </p:nvGrpSpPr>
        <p:grpSpPr>
          <a:xfrm>
            <a:off x="3740683" y="2404168"/>
            <a:ext cx="5189413" cy="2730932"/>
            <a:chOff x="615276" y="-2654150"/>
            <a:chExt cx="3629256" cy="2761124"/>
          </a:xfrm>
        </p:grpSpPr>
        <p:sp>
          <p:nvSpPr>
            <p:cNvPr id="8" name="Rectángulo 7">
              <a:extLst>
                <a:ext uri="{FF2B5EF4-FFF2-40B4-BE49-F238E27FC236}">
                  <a16:creationId xmlns:a16="http://schemas.microsoft.com/office/drawing/2014/main" id="{63C98E57-05E9-4D72-AD9C-A229A463B1FD}"/>
                </a:ext>
              </a:extLst>
            </p:cNvPr>
            <p:cNvSpPr/>
            <p:nvPr/>
          </p:nvSpPr>
          <p:spPr>
            <a:xfrm>
              <a:off x="1864981" y="-368637"/>
              <a:ext cx="1636309" cy="358650"/>
            </a:xfrm>
            <a:prstGeom prst="rect">
              <a:avLst/>
            </a:prstGeom>
          </p:spPr>
          <p:txBody>
            <a:bodyPr wrap="none">
              <a:spAutoFit/>
            </a:bodyPr>
            <a:lstStyle/>
            <a:p>
              <a:r>
                <a:rPr lang="es-MX" sz="1800" b="1" dirty="0" err="1">
                  <a:solidFill>
                    <a:schemeClr val="bg1"/>
                  </a:solidFill>
                  <a:effectLst>
                    <a:outerShdw blurRad="38100" dist="38100" dir="2700000" algn="tl">
                      <a:srgbClr val="000000">
                        <a:alpha val="43137"/>
                      </a:srgbClr>
                    </a:outerShdw>
                  </a:effectLst>
                </a:rPr>
                <a:t>Github</a:t>
              </a:r>
              <a:r>
                <a:rPr lang="es-MX" sz="1800" b="1" dirty="0">
                  <a:solidFill>
                    <a:schemeClr val="bg1"/>
                  </a:solidFill>
                  <a:effectLst>
                    <a:outerShdw blurRad="38100" dist="38100" dir="2700000" algn="tl">
                      <a:srgbClr val="000000">
                        <a:alpha val="43137"/>
                      </a:srgbClr>
                    </a:outerShdw>
                  </a:effectLst>
                </a:rPr>
                <a:t> </a:t>
              </a:r>
              <a:r>
                <a:rPr lang="es-MX" sz="1800" b="1" dirty="0" err="1">
                  <a:solidFill>
                    <a:schemeClr val="bg1"/>
                  </a:solidFill>
                  <a:effectLst>
                    <a:outerShdw blurRad="38100" dist="38100" dir="2700000" algn="tl">
                      <a:srgbClr val="000000">
                        <a:alpha val="43137"/>
                      </a:srgbClr>
                    </a:outerShdw>
                  </a:effectLst>
                </a:rPr>
                <a:t>serandvaraco</a:t>
              </a:r>
              <a:endParaRPr lang="es-MX" sz="1800" b="1" dirty="0">
                <a:solidFill>
                  <a:schemeClr val="bg1"/>
                </a:solidFill>
                <a:effectLst>
                  <a:outerShdw blurRad="38100" dist="38100" dir="2700000" algn="tl">
                    <a:srgbClr val="000000">
                      <a:alpha val="43137"/>
                    </a:srgbClr>
                  </a:outerShdw>
                </a:effectLst>
              </a:endParaRPr>
            </a:p>
          </p:txBody>
        </p:sp>
        <p:sp>
          <p:nvSpPr>
            <p:cNvPr id="9" name="Text Placeholder 4">
              <a:extLst>
                <a:ext uri="{FF2B5EF4-FFF2-40B4-BE49-F238E27FC236}">
                  <a16:creationId xmlns:a16="http://schemas.microsoft.com/office/drawing/2014/main" id="{436FF35D-FE6F-4621-A409-C14EC1B3022E}"/>
                </a:ext>
              </a:extLst>
            </p:cNvPr>
            <p:cNvSpPr txBox="1">
              <a:spLocks/>
            </p:cNvSpPr>
            <p:nvPr/>
          </p:nvSpPr>
          <p:spPr>
            <a:xfrm>
              <a:off x="615276" y="-2654150"/>
              <a:ext cx="3602628" cy="42022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ES" sz="1400" b="1" dirty="0">
                  <a:solidFill>
                    <a:schemeClr val="bg1"/>
                  </a:solidFill>
                  <a:effectLst>
                    <a:outerShdw blurRad="38100" dist="38100" dir="2700000" algn="tl">
                      <a:srgbClr val="000000">
                        <a:alpha val="43137"/>
                      </a:srgbClr>
                    </a:outerShdw>
                  </a:effectLst>
                  <a:latin typeface="+mn-lt"/>
                </a:rPr>
                <a:t>arquitecto de software y consultor de aplicaciones informáticas basadas en Cloud</a:t>
              </a:r>
              <a:endParaRPr lang="en-US" sz="1400" b="1" dirty="0">
                <a:solidFill>
                  <a:schemeClr val="bg1"/>
                </a:solidFill>
                <a:effectLst>
                  <a:outerShdw blurRad="38100" dist="38100" dir="2700000" algn="tl">
                    <a:srgbClr val="000000">
                      <a:alpha val="43137"/>
                    </a:srgbClr>
                  </a:outerShdw>
                </a:effectLst>
                <a:latin typeface="+mn-lt"/>
              </a:endParaRPr>
            </a:p>
          </p:txBody>
        </p:sp>
        <p:pic>
          <p:nvPicPr>
            <p:cNvPr id="10" name="Picture 2" descr="Full_logo_white">
              <a:extLst>
                <a:ext uri="{FF2B5EF4-FFF2-40B4-BE49-F238E27FC236}">
                  <a16:creationId xmlns:a16="http://schemas.microsoft.com/office/drawing/2014/main" id="{E343700F-1FD4-4F38-9344-291B971C7FE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6528" t="-9076" b="-1"/>
            <a:stretch/>
          </p:blipFill>
          <p:spPr bwMode="auto">
            <a:xfrm>
              <a:off x="1127825" y="-990783"/>
              <a:ext cx="370098" cy="3181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4">
              <a:extLst>
                <a:ext uri="{FF2B5EF4-FFF2-40B4-BE49-F238E27FC236}">
                  <a16:creationId xmlns:a16="http://schemas.microsoft.com/office/drawing/2014/main" id="{F0179B4D-3EEE-457F-BDE3-AD538B16DEC9}"/>
                </a:ext>
              </a:extLst>
            </p:cNvPr>
            <p:cNvSpPr txBox="1">
              <a:spLocks/>
            </p:cNvSpPr>
            <p:nvPr/>
          </p:nvSpPr>
          <p:spPr>
            <a:xfrm>
              <a:off x="625554" y="-1785203"/>
              <a:ext cx="3618978" cy="6263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MX" sz="1600" b="1" dirty="0">
                  <a:solidFill>
                    <a:schemeClr val="bg1"/>
                  </a:solidFill>
                  <a:effectLst>
                    <a:outerShdw blurRad="38100" dist="38100" dir="2700000" algn="tl">
                      <a:srgbClr val="000000">
                        <a:alpha val="43137"/>
                      </a:srgbClr>
                    </a:outerShdw>
                  </a:effectLst>
                  <a:latin typeface="+mn-lt"/>
                </a:rPr>
                <a:t>Microsoft </a:t>
              </a:r>
              <a:r>
                <a:rPr lang="es-CO" sz="1600" b="1" dirty="0">
                  <a:solidFill>
                    <a:schemeClr val="bg1"/>
                  </a:solidFill>
                  <a:effectLst>
                    <a:outerShdw blurRad="38100" dist="38100" dir="2700000" algn="tl">
                      <a:srgbClr val="000000">
                        <a:alpha val="43137"/>
                      </a:srgbClr>
                    </a:outerShdw>
                  </a:effectLst>
                  <a:latin typeface="+mn-lt"/>
                </a:rPr>
                <a:t>Azure </a:t>
              </a:r>
              <a:r>
                <a:rPr lang="es-CO" sz="1600" b="1" dirty="0" err="1">
                  <a:solidFill>
                    <a:schemeClr val="bg1"/>
                  </a:solidFill>
                  <a:effectLst>
                    <a:outerShdw blurRad="38100" dist="38100" dir="2700000" algn="tl">
                      <a:srgbClr val="000000">
                        <a:alpha val="43137"/>
                      </a:srgbClr>
                    </a:outerShdw>
                  </a:effectLst>
                  <a:latin typeface="+mn-lt"/>
                </a:rPr>
                <a:t>Architect</a:t>
              </a:r>
              <a:endParaRPr lang="es-CO" sz="1600" b="1" dirty="0">
                <a:solidFill>
                  <a:schemeClr val="bg1"/>
                </a:solidFill>
                <a:effectLst>
                  <a:outerShdw blurRad="38100" dist="38100" dir="2700000" algn="tl">
                    <a:srgbClr val="000000">
                      <a:alpha val="43137"/>
                    </a:srgbClr>
                  </a:outerShdw>
                </a:effectLst>
                <a:latin typeface="+mn-lt"/>
              </a:endParaRPr>
            </a:p>
            <a:p>
              <a:pPr marL="0" indent="0" algn="ctr">
                <a:buNone/>
              </a:pPr>
              <a:r>
                <a:rPr lang="es-CO" sz="1600" b="1" dirty="0">
                  <a:solidFill>
                    <a:schemeClr val="bg1"/>
                  </a:solidFill>
                  <a:effectLst>
                    <a:outerShdw blurRad="38100" dist="38100" dir="2700000" algn="tl">
                      <a:srgbClr val="000000">
                        <a:alpha val="43137"/>
                      </a:srgbClr>
                    </a:outerShdw>
                  </a:effectLst>
                  <a:latin typeface="+mn-lt"/>
                </a:rPr>
                <a:t>Blog:  unespacioparanet.com</a:t>
              </a:r>
              <a:endParaRPr lang="en-US" sz="1600" b="1" dirty="0">
                <a:solidFill>
                  <a:schemeClr val="bg1"/>
                </a:solidFill>
                <a:effectLst>
                  <a:outerShdw blurRad="38100" dist="38100" dir="2700000" algn="tl">
                    <a:srgbClr val="000000">
                      <a:alpha val="43137"/>
                    </a:srgbClr>
                  </a:outerShdw>
                </a:effectLst>
                <a:latin typeface="+mn-lt"/>
              </a:endParaRPr>
            </a:p>
          </p:txBody>
        </p:sp>
        <p:sp>
          <p:nvSpPr>
            <p:cNvPr id="12" name="Text Placeholder 4">
              <a:extLst>
                <a:ext uri="{FF2B5EF4-FFF2-40B4-BE49-F238E27FC236}">
                  <a16:creationId xmlns:a16="http://schemas.microsoft.com/office/drawing/2014/main" id="{CD4586E7-0269-4465-8F46-91F89DEB0DBB}"/>
                </a:ext>
              </a:extLst>
            </p:cNvPr>
            <p:cNvSpPr txBox="1">
              <a:spLocks/>
            </p:cNvSpPr>
            <p:nvPr/>
          </p:nvSpPr>
          <p:spPr>
            <a:xfrm>
              <a:off x="1833790" y="-980255"/>
              <a:ext cx="2353743" cy="33725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CO" sz="2000" b="1" dirty="0">
                  <a:solidFill>
                    <a:schemeClr val="bg1"/>
                  </a:solidFill>
                  <a:effectLst>
                    <a:outerShdw blurRad="38100" dist="38100" dir="2700000" algn="tl">
                      <a:srgbClr val="000000">
                        <a:alpha val="43137"/>
                      </a:srgbClr>
                    </a:outerShdw>
                  </a:effectLst>
                  <a:latin typeface="+mn-lt"/>
                </a:rPr>
                <a:t>@</a:t>
              </a:r>
              <a:r>
                <a:rPr lang="es-CO" sz="2000" b="1" dirty="0" err="1">
                  <a:solidFill>
                    <a:schemeClr val="bg1"/>
                  </a:solidFill>
                  <a:effectLst>
                    <a:outerShdw blurRad="38100" dist="38100" dir="2700000" algn="tl">
                      <a:srgbClr val="000000">
                        <a:alpha val="43137"/>
                      </a:srgbClr>
                    </a:outerShdw>
                  </a:effectLst>
                  <a:latin typeface="+mn-lt"/>
                </a:rPr>
                <a:t>serandvaraco</a:t>
              </a:r>
              <a:endParaRPr lang="en-US" sz="2000" b="1" dirty="0">
                <a:solidFill>
                  <a:schemeClr val="bg1"/>
                </a:solidFill>
                <a:effectLst>
                  <a:outerShdw blurRad="38100" dist="38100" dir="2700000" algn="tl">
                    <a:srgbClr val="000000">
                      <a:alpha val="43137"/>
                    </a:srgbClr>
                  </a:outerShdw>
                </a:effectLst>
                <a:latin typeface="+mn-lt"/>
              </a:endParaRPr>
            </a:p>
            <a:p>
              <a:endParaRPr lang="en-US" sz="2000" b="1" dirty="0">
                <a:solidFill>
                  <a:schemeClr val="bg1"/>
                </a:solidFill>
                <a:effectLst>
                  <a:outerShdw blurRad="38100" dist="38100" dir="2700000" algn="tl">
                    <a:srgbClr val="000000">
                      <a:alpha val="43137"/>
                    </a:srgbClr>
                  </a:outerShdw>
                </a:effectLst>
                <a:latin typeface="+mn-lt"/>
              </a:endParaRPr>
            </a:p>
          </p:txBody>
        </p:sp>
        <p:pic>
          <p:nvPicPr>
            <p:cNvPr id="13" name="Picture 6" descr="Resultado de imagen para github">
              <a:extLst>
                <a:ext uri="{FF2B5EF4-FFF2-40B4-BE49-F238E27FC236}">
                  <a16:creationId xmlns:a16="http://schemas.microsoft.com/office/drawing/2014/main" id="{83879C2D-473A-4046-99F0-34710D7776E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8519" y="-485599"/>
              <a:ext cx="592573" cy="59257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 name="Conector recto 13">
            <a:extLst>
              <a:ext uri="{FF2B5EF4-FFF2-40B4-BE49-F238E27FC236}">
                <a16:creationId xmlns:a16="http://schemas.microsoft.com/office/drawing/2014/main" id="{EFB61F9A-3FC4-41D4-AC54-802FE235629D}"/>
              </a:ext>
            </a:extLst>
          </p:cNvPr>
          <p:cNvCxnSpPr>
            <a:cxnSpLocks/>
          </p:cNvCxnSpPr>
          <p:nvPr userDrawn="1"/>
        </p:nvCxnSpPr>
        <p:spPr>
          <a:xfrm>
            <a:off x="3740683" y="1590436"/>
            <a:ext cx="0" cy="3706737"/>
          </a:xfrm>
          <a:prstGeom prst="line">
            <a:avLst/>
          </a:prstGeom>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CuadroTexto 14">
            <a:extLst>
              <a:ext uri="{FF2B5EF4-FFF2-40B4-BE49-F238E27FC236}">
                <a16:creationId xmlns:a16="http://schemas.microsoft.com/office/drawing/2014/main" id="{B51B63AB-55DD-48C6-9B54-DE94AC100067}"/>
              </a:ext>
            </a:extLst>
          </p:cNvPr>
          <p:cNvSpPr txBox="1"/>
          <p:nvPr userDrawn="1"/>
        </p:nvSpPr>
        <p:spPr>
          <a:xfrm>
            <a:off x="2743200" y="1744013"/>
            <a:ext cx="6705585" cy="544765"/>
          </a:xfrm>
          <a:prstGeom prst="rect">
            <a:avLst/>
          </a:prstGeom>
          <a:noFill/>
        </p:spPr>
        <p:txBody>
          <a:bodyPr wrap="square" lIns="182880" tIns="146304" rIns="182880" bIns="146304" rtlCol="0">
            <a:spAutoFit/>
          </a:bodyPr>
          <a:lstStyle/>
          <a:p>
            <a:pPr algn="ctr">
              <a:lnSpc>
                <a:spcPct val="90000"/>
              </a:lnSpc>
              <a:spcAft>
                <a:spcPts val="600"/>
              </a:spcAft>
            </a:pPr>
            <a:r>
              <a:rPr lang="es-CO" sz="1800" b="1" dirty="0">
                <a:solidFill>
                  <a:schemeClr val="bg1"/>
                </a:solidFill>
                <a:effectLst>
                  <a:outerShdw blurRad="38100" dist="38100" dir="2700000" algn="tl">
                    <a:srgbClr val="000000">
                      <a:alpha val="43137"/>
                    </a:srgbClr>
                  </a:outerShdw>
                </a:effectLst>
                <a:latin typeface="+mj-lt"/>
              </a:rPr>
              <a:t>Sergio Andrés Vargas Acosta</a:t>
            </a:r>
          </a:p>
        </p:txBody>
      </p:sp>
    </p:spTree>
    <p:extLst>
      <p:ext uri="{BB962C8B-B14F-4D97-AF65-F5344CB8AC3E}">
        <p14:creationId xmlns:p14="http://schemas.microsoft.com/office/powerpoint/2010/main" val="374652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3901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52d25c6f-c178-4023-9ed6-50d1b595041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Designing Views</a:t>
            </a:r>
          </a:p>
        </p:txBody>
      </p:sp>
      <p:sp>
        <p:nvSpPr>
          <p:cNvPr id="4" name="Content Placeholder 2"/>
          <p:cNvSpPr>
            <a:spLocks noGrp="1"/>
          </p:cNvSpPr>
          <p:nvPr/>
        </p:nvSpPr>
        <p:spPr bwMode="auto">
          <a:xfrm>
            <a:off x="458788" y="1021215"/>
            <a:ext cx="4113212"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t>Views, Templates, </a:t>
            </a:r>
            <a:br>
              <a:rPr lang="en-US" dirty="0"/>
            </a:br>
            <a:r>
              <a:rPr lang="en-US" dirty="0"/>
              <a:t>and Partial Views</a:t>
            </a:r>
          </a:p>
          <a:p>
            <a:r>
              <a:rPr lang="en-US" dirty="0"/>
              <a:t>Wire-Framing</a:t>
            </a:r>
          </a:p>
          <a:p>
            <a:r>
              <a:rPr lang="en-US" dirty="0"/>
              <a:t>Design in Agile and </a:t>
            </a:r>
            <a:br>
              <a:rPr lang="en-US" dirty="0"/>
            </a:br>
            <a:r>
              <a:rPr lang="en-US" dirty="0"/>
              <a:t>Extreme-Programming</a:t>
            </a:r>
          </a:p>
        </p:txBody>
      </p:sp>
      <p:pic>
        <p:nvPicPr>
          <p:cNvPr id="5" name="Picture 4"/>
          <p:cNvPicPr>
            <a:picLocks noChangeAspect="1"/>
          </p:cNvPicPr>
          <p:nvPr/>
        </p:nvPicPr>
        <p:blipFill>
          <a:blip r:embed="rId3" cstate="print"/>
          <a:stretch>
            <a:fillRect/>
          </a:stretch>
        </p:blipFill>
        <p:spPr>
          <a:xfrm>
            <a:off x="4742819" y="1392486"/>
            <a:ext cx="3835125" cy="39140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2de11403-5404-4120-b9dc-cc323a9c3b0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ASP.NET MVC 5 Web Applications</a:t>
            </a:r>
          </a:p>
        </p:txBody>
      </p:sp>
      <p:sp>
        <p:nvSpPr>
          <p:cNvPr id="3" name="Text Placeholder 2"/>
          <p:cNvSpPr>
            <a:spLocks noGrp="1"/>
          </p:cNvSpPr>
          <p:nvPr>
            <p:ph type="body" idx="1"/>
          </p:nvPr>
        </p:nvSpPr>
        <p:spPr/>
        <p:txBody>
          <a:bodyPr/>
          <a:lstStyle/>
          <a:p>
            <a:r>
              <a:rPr lang="en-US" dirty="0"/>
              <a:t>Planning in the Project Design Phase
Designing Models, Controllers, and Views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8c6fdfe6-dcbf-450f-838f-b0f56e451798">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Plan Database Design</a:t>
            </a:r>
          </a:p>
        </p:txBody>
      </p:sp>
      <p:sp>
        <p:nvSpPr>
          <p:cNvPr id="4" name="Content Placeholder 2"/>
          <p:cNvSpPr>
            <a:spLocks noGrp="1"/>
          </p:cNvSpPr>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t>Logical Modeling</a:t>
            </a:r>
          </a:p>
          <a:p>
            <a:r>
              <a:rPr lang="en-US" dirty="0"/>
              <a:t>Physical Database Structure</a:t>
            </a:r>
          </a:p>
          <a:p>
            <a:r>
              <a:rPr lang="en-US" dirty="0"/>
              <a:t>Working with </a:t>
            </a:r>
            <a:r>
              <a:rPr lang="en-US" dirty="0" err="1"/>
              <a:t>DBAs</a:t>
            </a:r>
            <a:endParaRPr lang="en-US" dirty="0"/>
          </a:p>
          <a:p>
            <a:r>
              <a:rPr lang="en-US" dirty="0"/>
              <a:t>Database Design in Agile and Extreme Programming</a:t>
            </a:r>
          </a:p>
          <a:p>
            <a:pPr>
              <a:buNone/>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af4d4c86-6daf-4baf-948a-e4034ef4146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Planning for Distributed Applications</a:t>
            </a:r>
          </a:p>
        </p:txBody>
      </p:sp>
      <p:sp>
        <p:nvSpPr>
          <p:cNvPr id="4" name="Content Placeholder 2"/>
          <p:cNvSpPr>
            <a:spLocks noGrp="1"/>
          </p:cNvSpPr>
          <p:nvPr/>
        </p:nvSpPr>
        <p:spPr bwMode="auto">
          <a:xfrm>
            <a:off x="458788" y="1021215"/>
            <a:ext cx="3477108"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t>Layers</a:t>
            </a:r>
          </a:p>
          <a:p>
            <a:pPr lvl="1"/>
            <a:r>
              <a:rPr lang="en-US" dirty="0"/>
              <a:t>Presentation</a:t>
            </a:r>
          </a:p>
          <a:p>
            <a:pPr lvl="1"/>
            <a:r>
              <a:rPr lang="en-US" dirty="0"/>
              <a:t>Business Logic</a:t>
            </a:r>
          </a:p>
          <a:p>
            <a:pPr lvl="1"/>
            <a:r>
              <a:rPr lang="en-US" dirty="0"/>
              <a:t>Data Access</a:t>
            </a:r>
          </a:p>
          <a:p>
            <a:pPr lvl="1"/>
            <a:r>
              <a:rPr lang="en-US" dirty="0"/>
              <a:t>Database</a:t>
            </a:r>
          </a:p>
          <a:p>
            <a:r>
              <a:rPr lang="en-US" dirty="0"/>
              <a:t>Communication</a:t>
            </a:r>
          </a:p>
          <a:p>
            <a:r>
              <a:rPr lang="en-US" dirty="0"/>
              <a:t>Security</a:t>
            </a:r>
          </a:p>
          <a:p>
            <a:pPr lvl="1"/>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1293" y="1021215"/>
            <a:ext cx="1151784" cy="103252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97566" y="4273073"/>
            <a:ext cx="679238" cy="120456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27280" y="5923722"/>
            <a:ext cx="927412" cy="61034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4074" y="2622424"/>
            <a:ext cx="679238" cy="1204561"/>
          </a:xfrm>
          <a:prstGeom prst="rect">
            <a:avLst/>
          </a:prstGeom>
        </p:spPr>
      </p:pic>
      <p:sp>
        <p:nvSpPr>
          <p:cNvPr id="9" name="TextBox 8"/>
          <p:cNvSpPr txBox="1"/>
          <p:nvPr/>
        </p:nvSpPr>
        <p:spPr>
          <a:xfrm>
            <a:off x="4235664" y="1352812"/>
            <a:ext cx="1125629" cy="369332"/>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dirty="0"/>
              <a:t>Browser</a:t>
            </a:r>
          </a:p>
        </p:txBody>
      </p:sp>
      <p:sp>
        <p:nvSpPr>
          <p:cNvPr id="10" name="TextBox 9"/>
          <p:cNvSpPr txBox="1"/>
          <p:nvPr/>
        </p:nvSpPr>
        <p:spPr>
          <a:xfrm>
            <a:off x="4235663" y="2622424"/>
            <a:ext cx="947247" cy="646331"/>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dirty="0"/>
              <a:t>Web </a:t>
            </a:r>
          </a:p>
          <a:p>
            <a:r>
              <a:rPr lang="en-GB" b="0" dirty="0"/>
              <a:t>Server</a:t>
            </a:r>
          </a:p>
        </p:txBody>
      </p:sp>
      <p:sp>
        <p:nvSpPr>
          <p:cNvPr id="11" name="TextBox 10"/>
          <p:cNvSpPr txBox="1"/>
          <p:nvPr/>
        </p:nvSpPr>
        <p:spPr>
          <a:xfrm>
            <a:off x="4235663" y="4273073"/>
            <a:ext cx="947247" cy="923330"/>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dirty="0"/>
              <a:t>Middle</a:t>
            </a:r>
          </a:p>
          <a:p>
            <a:r>
              <a:rPr lang="en-GB" b="0" dirty="0"/>
              <a:t>Tier</a:t>
            </a:r>
          </a:p>
          <a:p>
            <a:r>
              <a:rPr lang="en-GB" b="0" dirty="0"/>
              <a:t>Server</a:t>
            </a:r>
          </a:p>
        </p:txBody>
      </p:sp>
      <p:sp>
        <p:nvSpPr>
          <p:cNvPr id="12" name="TextBox 11"/>
          <p:cNvSpPr txBox="1"/>
          <p:nvPr/>
        </p:nvSpPr>
        <p:spPr>
          <a:xfrm>
            <a:off x="4157381" y="5923722"/>
            <a:ext cx="1269899" cy="646331"/>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dirty="0"/>
              <a:t>Database</a:t>
            </a:r>
          </a:p>
          <a:p>
            <a:r>
              <a:rPr lang="en-GB" b="0" dirty="0"/>
              <a:t>Server</a:t>
            </a:r>
          </a:p>
        </p:txBody>
      </p:sp>
      <p:sp>
        <p:nvSpPr>
          <p:cNvPr id="13" name="TextBox 12"/>
          <p:cNvSpPr txBox="1"/>
          <p:nvPr/>
        </p:nvSpPr>
        <p:spPr>
          <a:xfrm>
            <a:off x="6513077" y="2862470"/>
            <a:ext cx="1633781" cy="369332"/>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dirty="0"/>
              <a:t>Presentation</a:t>
            </a:r>
          </a:p>
        </p:txBody>
      </p:sp>
      <p:sp>
        <p:nvSpPr>
          <p:cNvPr id="14" name="TextBox 13"/>
          <p:cNvSpPr txBox="1"/>
          <p:nvPr/>
        </p:nvSpPr>
        <p:spPr>
          <a:xfrm>
            <a:off x="6513077" y="4365406"/>
            <a:ext cx="1875835" cy="646331"/>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dirty="0"/>
              <a:t>Business Logic</a:t>
            </a:r>
          </a:p>
          <a:p>
            <a:r>
              <a:rPr lang="en-GB" b="0" dirty="0"/>
              <a:t>Data Access</a:t>
            </a:r>
          </a:p>
        </p:txBody>
      </p:sp>
      <p:cxnSp>
        <p:nvCxnSpPr>
          <p:cNvPr id="15" name="Straight Arrow Connector 14"/>
          <p:cNvCxnSpPr/>
          <p:nvPr/>
        </p:nvCxnSpPr>
        <p:spPr bwMode="auto">
          <a:xfrm>
            <a:off x="5937185" y="2053741"/>
            <a:ext cx="6508" cy="568683"/>
          </a:xfrm>
          <a:prstGeom prst="straightConnector1">
            <a:avLst/>
          </a:prstGeom>
          <a:gradFill rotWithShape="1">
            <a:gsLst>
              <a:gs pos="0">
                <a:srgbClr val="E4CD9A"/>
              </a:gs>
              <a:gs pos="100000">
                <a:srgbClr val="EEEFD7"/>
              </a:gs>
            </a:gsLst>
            <a:lin ang="2700000" scaled="1"/>
          </a:gradFill>
          <a:ln w="9525" cap="flat" cmpd="sng" algn="ctr">
            <a:solidFill>
              <a:schemeClr val="tx1"/>
            </a:solidFill>
            <a:prstDash val="solid"/>
            <a:round/>
            <a:headEnd type="none" w="med" len="med"/>
            <a:tailEnd type="triangle"/>
          </a:ln>
          <a:effectLst/>
        </p:spPr>
      </p:cxnSp>
      <p:cxnSp>
        <p:nvCxnSpPr>
          <p:cNvPr id="16" name="Straight Arrow Connector 15"/>
          <p:cNvCxnSpPr/>
          <p:nvPr/>
        </p:nvCxnSpPr>
        <p:spPr bwMode="auto">
          <a:xfrm>
            <a:off x="5890986" y="5441335"/>
            <a:ext cx="0" cy="482387"/>
          </a:xfrm>
          <a:prstGeom prst="straightConnector1">
            <a:avLst/>
          </a:prstGeom>
          <a:gradFill rotWithShape="1">
            <a:gsLst>
              <a:gs pos="0">
                <a:srgbClr val="E4CD9A"/>
              </a:gs>
              <a:gs pos="100000">
                <a:srgbClr val="EEEFD7"/>
              </a:gs>
            </a:gsLst>
            <a:lin ang="2700000" scaled="1"/>
          </a:gradFill>
          <a:ln w="9525" cap="flat" cmpd="sng" algn="ctr">
            <a:solidFill>
              <a:schemeClr val="tx1"/>
            </a:solidFill>
            <a:prstDash val="solid"/>
            <a:round/>
            <a:headEnd type="none" w="med" len="med"/>
            <a:tailEnd type="triangle"/>
          </a:ln>
          <a:effectLst/>
        </p:spPr>
      </p:cxnSp>
      <p:cxnSp>
        <p:nvCxnSpPr>
          <p:cNvPr id="17" name="Straight Arrow Connector 16"/>
          <p:cNvCxnSpPr/>
          <p:nvPr/>
        </p:nvCxnSpPr>
        <p:spPr bwMode="auto">
          <a:xfrm>
            <a:off x="5884478" y="3817190"/>
            <a:ext cx="6508" cy="455883"/>
          </a:xfrm>
          <a:prstGeom prst="straightConnector1">
            <a:avLst/>
          </a:prstGeom>
          <a:gradFill rotWithShape="1">
            <a:gsLst>
              <a:gs pos="0">
                <a:srgbClr val="E4CD9A"/>
              </a:gs>
              <a:gs pos="100000">
                <a:srgbClr val="EEEFD7"/>
              </a:gs>
            </a:gsLst>
            <a:lin ang="2700000" scaled="1"/>
          </a:gradFill>
          <a:ln w="9525" cap="flat" cmpd="sng" algn="ctr">
            <a:solidFill>
              <a:schemeClr val="tx1"/>
            </a:solidFill>
            <a:prstDash val="solid"/>
            <a:round/>
            <a:headEnd type="none" w="med" len="med"/>
            <a:tailEnd type="triangle"/>
          </a:ln>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e593a055-00b6-4bf8-aab3-9980fcc8ec7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Planning State Management</a:t>
            </a:r>
          </a:p>
        </p:txBody>
      </p:sp>
      <p:sp>
        <p:nvSpPr>
          <p:cNvPr id="4" name="Content Placeholder 2"/>
          <p:cNvSpPr>
            <a:spLocks noGrp="1"/>
          </p:cNvSpPr>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t>Client-side locations to store state data:</a:t>
            </a:r>
          </a:p>
          <a:p>
            <a:pPr lvl="1"/>
            <a:r>
              <a:rPr lang="en-US" dirty="0"/>
              <a:t>Cookies</a:t>
            </a:r>
          </a:p>
          <a:p>
            <a:pPr lvl="1"/>
            <a:r>
              <a:rPr lang="en-US" dirty="0"/>
              <a:t>Query Strings</a:t>
            </a:r>
          </a:p>
          <a:p>
            <a:r>
              <a:rPr lang="en-US" dirty="0"/>
              <a:t>Server-side locations to store state data:</a:t>
            </a:r>
          </a:p>
          <a:p>
            <a:pPr lvl="1"/>
            <a:r>
              <a:rPr lang="en-US" dirty="0" err="1"/>
              <a:t>TempData</a:t>
            </a:r>
            <a:endParaRPr lang="en-US" dirty="0"/>
          </a:p>
          <a:p>
            <a:pPr lvl="1"/>
            <a:r>
              <a:rPr lang="en-US" dirty="0"/>
              <a:t>Application State</a:t>
            </a:r>
          </a:p>
          <a:p>
            <a:pPr lvl="1"/>
            <a:r>
              <a:rPr lang="en-US" dirty="0"/>
              <a:t>Session State</a:t>
            </a:r>
          </a:p>
          <a:p>
            <a:pPr lvl="1"/>
            <a:r>
              <a:rPr lang="en-US" dirty="0"/>
              <a:t>Profile Properties</a:t>
            </a:r>
          </a:p>
          <a:p>
            <a:pPr lvl="1"/>
            <a:r>
              <a:rPr lang="en-US" dirty="0"/>
              <a:t>Database Tables</a:t>
            </a:r>
          </a:p>
          <a:p>
            <a:pPr>
              <a:buNone/>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00deeb5c-5244-49df-9e12-ccd986225ef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Planning Globalization and Localization</a:t>
            </a:r>
          </a:p>
        </p:txBody>
      </p:sp>
      <p:sp>
        <p:nvSpPr>
          <p:cNvPr id="4" name="Content Placeholder 2"/>
          <p:cNvSpPr>
            <a:spLocks noGrp="1"/>
          </p:cNvSpPr>
          <p:nvPr/>
        </p:nvSpPr>
        <p:spPr bwMode="auto">
          <a:xfrm>
            <a:off x="458788" y="1021214"/>
            <a:ext cx="8119156" cy="554839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000" dirty="0"/>
              <a:t>You can use the internationally-recognized set of language codes available in browsers to present content customized to suit a user’s language or region</a:t>
            </a:r>
          </a:p>
          <a:p>
            <a:r>
              <a:rPr lang="en-US" sz="2000" dirty="0"/>
              <a:t>You can use resource files to provide a localized response suitable to a user’s culture</a:t>
            </a:r>
          </a:p>
          <a:p>
            <a:r>
              <a:rPr lang="en-US" sz="2000" dirty="0"/>
              <a:t>You can use separate views to suit each language code</a:t>
            </a:r>
          </a:p>
        </p:txBody>
      </p:sp>
      <p:pic>
        <p:nvPicPr>
          <p:cNvPr id="5" name="Picture 4"/>
          <p:cNvPicPr>
            <a:picLocks noChangeAspect="1"/>
          </p:cNvPicPr>
          <p:nvPr/>
        </p:nvPicPr>
        <p:blipFill>
          <a:blip r:embed="rId3" cstate="print"/>
          <a:stretch>
            <a:fillRect/>
          </a:stretch>
        </p:blipFill>
        <p:spPr>
          <a:xfrm>
            <a:off x="738818" y="3183887"/>
            <a:ext cx="7560603" cy="367411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a737e60b-448d-46db-ae58-fc6f2faaba49">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Discussion: Working on a Design Scenario1</a:t>
            </a:r>
          </a:p>
        </p:txBody>
      </p:sp>
      <p:sp>
        <p:nvSpPr>
          <p:cNvPr id="4" name="Content Placeholder 2"/>
          <p:cNvSpPr>
            <a:spLocks noGrp="1"/>
          </p:cNvSpPr>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t>For the </a:t>
            </a:r>
            <a:r>
              <a:rPr lang="en-US" dirty="0" err="1"/>
              <a:t>Northwind</a:t>
            </a:r>
            <a:r>
              <a:rPr lang="en-US" dirty="0"/>
              <a:t> Traders Scenario discuss:</a:t>
            </a:r>
          </a:p>
          <a:p>
            <a:pPr lvl="1"/>
            <a:r>
              <a:rPr lang="en-US" dirty="0"/>
              <a:t>Domain Model Objects</a:t>
            </a:r>
          </a:p>
          <a:p>
            <a:pPr lvl="1"/>
            <a:r>
              <a:rPr lang="en-US" dirty="0"/>
              <a:t>Database Tables</a:t>
            </a:r>
          </a:p>
          <a:p>
            <a:pPr lvl="1"/>
            <a:r>
              <a:rPr lang="en-US" dirty="0"/>
              <a:t>Server Numbers and Layered Architecture</a:t>
            </a:r>
          </a:p>
          <a:p>
            <a:pPr lvl="1"/>
            <a:r>
              <a:rPr lang="en-US"/>
              <a:t>State Management</a:t>
            </a:r>
          </a:p>
          <a:p>
            <a:pPr>
              <a:buNone/>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cbaf14bf-b870-475b-b06d-496e8f8413a9">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Designing Models</a:t>
            </a:r>
          </a:p>
        </p:txBody>
      </p:sp>
      <p:sp>
        <p:nvSpPr>
          <p:cNvPr id="4" name="Content Placeholder 2"/>
          <p:cNvSpPr>
            <a:spLocks noGrp="1"/>
          </p:cNvSpPr>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t>Model Classes and Properties</a:t>
            </a:r>
          </a:p>
          <a:p>
            <a:r>
              <a:rPr lang="en-US" dirty="0"/>
              <a:t>Domain Model and Logical Data Model Diagrams</a:t>
            </a:r>
          </a:p>
          <a:p>
            <a:r>
              <a:rPr lang="en-US" dirty="0"/>
              <a:t>Relationships and Aggregates</a:t>
            </a:r>
          </a:p>
          <a:p>
            <a:r>
              <a:rPr lang="en-US" dirty="0"/>
              <a:t>Entity Framework</a:t>
            </a:r>
          </a:p>
          <a:p>
            <a:r>
              <a:rPr lang="en-US" dirty="0"/>
              <a:t>Design in Agile and Extreme Programming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afe04e08-b085-4dc8-9fab-e57b11d28e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Designing Controllers</a:t>
            </a:r>
          </a:p>
        </p:txBody>
      </p:sp>
      <p:sp>
        <p:nvSpPr>
          <p:cNvPr id="4" name="Content Placeholder 2"/>
          <p:cNvSpPr>
            <a:spLocks noGrp="1"/>
          </p:cNvSpPr>
          <p:nvPr/>
        </p:nvSpPr>
        <p:spPr bwMode="auto">
          <a:xfrm>
            <a:off x="458788" y="4850295"/>
            <a:ext cx="8119156" cy="13182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t>Identify Controllers and Actions</a:t>
            </a:r>
          </a:p>
          <a:p>
            <a:r>
              <a:rPr lang="en-US" dirty="0"/>
              <a:t>Design in Agile and Extreme Programming</a:t>
            </a:r>
          </a:p>
        </p:txBody>
      </p:sp>
      <p:graphicFrame>
        <p:nvGraphicFramePr>
          <p:cNvPr id="5" name="Table 4"/>
          <p:cNvGraphicFramePr>
            <a:graphicFrameLocks noGrp="1"/>
          </p:cNvGraphicFramePr>
          <p:nvPr>
            <p:extLst>
              <p:ext uri="{D42A27DB-BD31-4B8C-83A1-F6EECF244321}">
                <p14:modId xmlns:p14="http://schemas.microsoft.com/office/powerpoint/2010/main" val="58371348"/>
              </p:ext>
            </p:extLst>
          </p:nvPr>
        </p:nvGraphicFramePr>
        <p:xfrm>
          <a:off x="767375" y="1388666"/>
          <a:ext cx="7810569" cy="2841766"/>
        </p:xfrm>
        <a:graphic>
          <a:graphicData uri="http://schemas.openxmlformats.org/drawingml/2006/table">
            <a:tbl>
              <a:tblPr firstRow="1" firstCol="1" bandRow="1">
                <a:tableStyleId>{21E4AEA4-8DFA-4A89-87EB-49C32662AFE0}</a:tableStyleId>
              </a:tblPr>
              <a:tblGrid>
                <a:gridCol w="2292463">
                  <a:extLst>
                    <a:ext uri="{9D8B030D-6E8A-4147-A177-3AD203B41FA5}">
                      <a16:colId xmlns:a16="http://schemas.microsoft.com/office/drawing/2014/main" val="20000"/>
                    </a:ext>
                  </a:extLst>
                </a:gridCol>
                <a:gridCol w="5518106">
                  <a:extLst>
                    <a:ext uri="{9D8B030D-6E8A-4147-A177-3AD203B41FA5}">
                      <a16:colId xmlns:a16="http://schemas.microsoft.com/office/drawing/2014/main" val="20001"/>
                    </a:ext>
                  </a:extLst>
                </a:gridCol>
              </a:tblGrid>
              <a:tr h="314402">
                <a:tc>
                  <a:txBody>
                    <a:bodyPr/>
                    <a:lstStyle/>
                    <a:p>
                      <a:pPr>
                        <a:lnSpc>
                          <a:spcPct val="115000"/>
                        </a:lnSpc>
                        <a:spcAft>
                          <a:spcPts val="0"/>
                        </a:spcAft>
                      </a:pPr>
                      <a:r>
                        <a:rPr lang="en-US" sz="2000">
                          <a:effectLst/>
                        </a:rPr>
                        <a:t>Controller</a:t>
                      </a:r>
                      <a:endParaRPr lang="en-GB" sz="2000">
                        <a:effectLst/>
                        <a:latin typeface="Segoe" panose="020B0502040504020203" pitchFamily="34" charset="0"/>
                        <a:ea typeface="Times New Roman" panose="02020603050405020304" pitchFamily="18" charset="0"/>
                        <a:cs typeface="Times New Roman" panose="02020603050405020304" pitchFamily="18" charset="0"/>
                      </a:endParaRPr>
                    </a:p>
                  </a:txBody>
                  <a:tcPr marL="66580" marR="66580" marT="0" marB="0"/>
                </a:tc>
                <a:tc>
                  <a:txBody>
                    <a:bodyPr/>
                    <a:lstStyle/>
                    <a:p>
                      <a:pPr>
                        <a:lnSpc>
                          <a:spcPct val="115000"/>
                        </a:lnSpc>
                        <a:spcAft>
                          <a:spcPts val="0"/>
                        </a:spcAft>
                      </a:pPr>
                      <a:r>
                        <a:rPr lang="en-US" sz="2000">
                          <a:effectLst/>
                        </a:rPr>
                        <a:t>Action</a:t>
                      </a:r>
                      <a:endParaRPr lang="en-GB" sz="2000">
                        <a:effectLst/>
                        <a:latin typeface="Segoe" panose="020B0502040504020203" pitchFamily="34" charset="0"/>
                        <a:ea typeface="Times New Roman" panose="02020603050405020304" pitchFamily="18" charset="0"/>
                        <a:cs typeface="Times New Roman" panose="02020603050405020304" pitchFamily="18" charset="0"/>
                      </a:endParaRPr>
                    </a:p>
                  </a:txBody>
                  <a:tcPr marL="66580" marR="66580" marT="0" marB="0"/>
                </a:tc>
                <a:extLst>
                  <a:ext uri="{0D108BD9-81ED-4DB2-BD59-A6C34878D82A}">
                    <a16:rowId xmlns:a16="http://schemas.microsoft.com/office/drawing/2014/main" val="10000"/>
                  </a:ext>
                </a:extLst>
              </a:tr>
              <a:tr h="469858">
                <a:tc rowSpan="3">
                  <a:txBody>
                    <a:bodyPr/>
                    <a:lstStyle/>
                    <a:p>
                      <a:pPr>
                        <a:lnSpc>
                          <a:spcPct val="115000"/>
                        </a:lnSpc>
                        <a:spcAft>
                          <a:spcPts val="0"/>
                        </a:spcAft>
                      </a:pPr>
                      <a:r>
                        <a:rPr lang="en-US" sz="2000">
                          <a:effectLst/>
                        </a:rPr>
                        <a:t>Photo</a:t>
                      </a:r>
                      <a:endParaRPr lang="en-GB" sz="2000">
                        <a:effectLst/>
                        <a:latin typeface="Segoe" panose="020B0502040504020203" pitchFamily="34" charset="0"/>
                        <a:ea typeface="Times New Roman" panose="02020603050405020304" pitchFamily="18" charset="0"/>
                        <a:cs typeface="Times New Roman" panose="02020603050405020304" pitchFamily="18" charset="0"/>
                      </a:endParaRPr>
                    </a:p>
                  </a:txBody>
                  <a:tcPr marL="66580" marR="66580" marT="0" marB="0"/>
                </a:tc>
                <a:tc>
                  <a:txBody>
                    <a:bodyPr/>
                    <a:lstStyle/>
                    <a:p>
                      <a:pPr>
                        <a:lnSpc>
                          <a:spcPct val="115000"/>
                        </a:lnSpc>
                        <a:spcAft>
                          <a:spcPts val="0"/>
                        </a:spcAft>
                      </a:pPr>
                      <a:r>
                        <a:rPr lang="en-US" sz="2000">
                          <a:effectLst/>
                        </a:rPr>
                        <a:t>AddPhoto (GET)</a:t>
                      </a:r>
                      <a:endParaRPr lang="en-GB" sz="2000">
                        <a:effectLst/>
                        <a:latin typeface="Segoe" panose="020B0502040504020203" pitchFamily="34" charset="0"/>
                        <a:ea typeface="Times New Roman" panose="02020603050405020304" pitchFamily="18" charset="0"/>
                        <a:cs typeface="Times New Roman" panose="02020603050405020304" pitchFamily="18" charset="0"/>
                      </a:endParaRPr>
                    </a:p>
                  </a:txBody>
                  <a:tcPr marL="66580" marR="66580" marT="0" marB="0"/>
                </a:tc>
                <a:extLst>
                  <a:ext uri="{0D108BD9-81ED-4DB2-BD59-A6C34878D82A}">
                    <a16:rowId xmlns:a16="http://schemas.microsoft.com/office/drawing/2014/main" val="10001"/>
                  </a:ext>
                </a:extLst>
              </a:tr>
              <a:tr h="469858">
                <a:tc vMerge="1">
                  <a:txBody>
                    <a:bodyPr/>
                    <a:lstStyle/>
                    <a:p>
                      <a:endParaRPr lang="en-GB"/>
                    </a:p>
                  </a:txBody>
                  <a:tcPr/>
                </a:tc>
                <a:tc>
                  <a:txBody>
                    <a:bodyPr/>
                    <a:lstStyle/>
                    <a:p>
                      <a:pPr>
                        <a:lnSpc>
                          <a:spcPct val="115000"/>
                        </a:lnSpc>
                        <a:spcAft>
                          <a:spcPts val="0"/>
                        </a:spcAft>
                      </a:pPr>
                      <a:r>
                        <a:rPr lang="en-US" sz="2000">
                          <a:effectLst/>
                        </a:rPr>
                        <a:t>AddPhoto (POST)</a:t>
                      </a:r>
                      <a:endParaRPr lang="en-GB" sz="2000">
                        <a:effectLst/>
                        <a:latin typeface="Segoe" panose="020B0502040504020203" pitchFamily="34" charset="0"/>
                        <a:ea typeface="Times New Roman" panose="02020603050405020304" pitchFamily="18" charset="0"/>
                        <a:cs typeface="Times New Roman" panose="02020603050405020304" pitchFamily="18" charset="0"/>
                      </a:endParaRPr>
                    </a:p>
                  </a:txBody>
                  <a:tcPr marL="66580" marR="66580" marT="0" marB="0"/>
                </a:tc>
                <a:extLst>
                  <a:ext uri="{0D108BD9-81ED-4DB2-BD59-A6C34878D82A}">
                    <a16:rowId xmlns:a16="http://schemas.microsoft.com/office/drawing/2014/main" val="10002"/>
                  </a:ext>
                </a:extLst>
              </a:tr>
              <a:tr h="443538">
                <a:tc vMerge="1">
                  <a:txBody>
                    <a:bodyPr/>
                    <a:lstStyle/>
                    <a:p>
                      <a:endParaRPr lang="en-GB"/>
                    </a:p>
                  </a:txBody>
                  <a:tcPr/>
                </a:tc>
                <a:tc>
                  <a:txBody>
                    <a:bodyPr/>
                    <a:lstStyle/>
                    <a:p>
                      <a:pPr>
                        <a:lnSpc>
                          <a:spcPct val="115000"/>
                        </a:lnSpc>
                        <a:spcAft>
                          <a:spcPts val="0"/>
                        </a:spcAft>
                      </a:pPr>
                      <a:r>
                        <a:rPr lang="en-US" sz="2000">
                          <a:effectLst/>
                        </a:rPr>
                        <a:t>DisplayGallery (GET)</a:t>
                      </a:r>
                      <a:endParaRPr lang="en-GB" sz="2000">
                        <a:effectLst/>
                        <a:latin typeface="Segoe" panose="020B0502040504020203" pitchFamily="34" charset="0"/>
                        <a:ea typeface="Times New Roman" panose="02020603050405020304" pitchFamily="18" charset="0"/>
                        <a:cs typeface="Times New Roman" panose="02020603050405020304" pitchFamily="18" charset="0"/>
                      </a:endParaRPr>
                    </a:p>
                  </a:txBody>
                  <a:tcPr marL="66580" marR="66580" marT="0" marB="0"/>
                </a:tc>
                <a:extLst>
                  <a:ext uri="{0D108BD9-81ED-4DB2-BD59-A6C34878D82A}">
                    <a16:rowId xmlns:a16="http://schemas.microsoft.com/office/drawing/2014/main" val="10003"/>
                  </a:ext>
                </a:extLst>
              </a:tr>
              <a:tr h="481515">
                <a:tc rowSpan="2">
                  <a:txBody>
                    <a:bodyPr/>
                    <a:lstStyle/>
                    <a:p>
                      <a:pPr>
                        <a:lnSpc>
                          <a:spcPct val="115000"/>
                        </a:lnSpc>
                        <a:spcAft>
                          <a:spcPts val="0"/>
                        </a:spcAft>
                      </a:pPr>
                      <a:r>
                        <a:rPr lang="en-US" sz="2000">
                          <a:effectLst/>
                        </a:rPr>
                        <a:t>User</a:t>
                      </a:r>
                      <a:endParaRPr lang="en-GB" sz="2000">
                        <a:effectLst/>
                        <a:latin typeface="Segoe" panose="020B0502040504020203" pitchFamily="34" charset="0"/>
                        <a:ea typeface="Times New Roman" panose="02020603050405020304" pitchFamily="18" charset="0"/>
                        <a:cs typeface="Times New Roman" panose="02020603050405020304" pitchFamily="18" charset="0"/>
                      </a:endParaRPr>
                    </a:p>
                  </a:txBody>
                  <a:tcPr marL="66580" marR="66580" marT="0" marB="0"/>
                </a:tc>
                <a:tc>
                  <a:txBody>
                    <a:bodyPr/>
                    <a:lstStyle/>
                    <a:p>
                      <a:pPr>
                        <a:lnSpc>
                          <a:spcPct val="115000"/>
                        </a:lnSpc>
                        <a:spcAft>
                          <a:spcPts val="0"/>
                        </a:spcAft>
                      </a:pPr>
                      <a:r>
                        <a:rPr lang="en-US" sz="2000">
                          <a:effectLst/>
                        </a:rPr>
                        <a:t>Logon (GET)</a:t>
                      </a:r>
                      <a:endParaRPr lang="en-GB" sz="2000">
                        <a:effectLst/>
                        <a:latin typeface="Segoe" panose="020B0502040504020203" pitchFamily="34" charset="0"/>
                        <a:ea typeface="Times New Roman" panose="02020603050405020304" pitchFamily="18" charset="0"/>
                        <a:cs typeface="Times New Roman" panose="02020603050405020304" pitchFamily="18" charset="0"/>
                      </a:endParaRPr>
                    </a:p>
                  </a:txBody>
                  <a:tcPr marL="66580" marR="66580" marT="0" marB="0"/>
                </a:tc>
                <a:extLst>
                  <a:ext uri="{0D108BD9-81ED-4DB2-BD59-A6C34878D82A}">
                    <a16:rowId xmlns:a16="http://schemas.microsoft.com/office/drawing/2014/main" val="10004"/>
                  </a:ext>
                </a:extLst>
              </a:tr>
              <a:tr h="626477">
                <a:tc vMerge="1">
                  <a:txBody>
                    <a:bodyPr/>
                    <a:lstStyle/>
                    <a:p>
                      <a:endParaRPr lang="en-GB"/>
                    </a:p>
                  </a:txBody>
                  <a:tcPr/>
                </a:tc>
                <a:tc>
                  <a:txBody>
                    <a:bodyPr/>
                    <a:lstStyle/>
                    <a:p>
                      <a:pPr>
                        <a:lnSpc>
                          <a:spcPct val="115000"/>
                        </a:lnSpc>
                        <a:spcAft>
                          <a:spcPts val="0"/>
                        </a:spcAft>
                      </a:pPr>
                      <a:r>
                        <a:rPr lang="en-US" sz="2000" dirty="0">
                          <a:effectLst/>
                        </a:rPr>
                        <a:t>Logon (POST)</a:t>
                      </a:r>
                      <a:endParaRPr lang="en-GB" sz="2000" dirty="0">
                        <a:effectLst/>
                        <a:latin typeface="Segoe" panose="020B0502040504020203" pitchFamily="34" charset="0"/>
                        <a:ea typeface="Times New Roman" panose="02020603050405020304" pitchFamily="18" charset="0"/>
                        <a:cs typeface="Times New Roman" panose="02020603050405020304" pitchFamily="18" charset="0"/>
                      </a:endParaRPr>
                    </a:p>
                  </a:txBody>
                  <a:tcPr marL="66580" marR="66580" marT="0" marB="0"/>
                </a:tc>
                <a:extLst>
                  <a:ext uri="{0D108BD9-81ED-4DB2-BD59-A6C34878D82A}">
                    <a16:rowId xmlns:a16="http://schemas.microsoft.com/office/drawing/2014/main" val="10005"/>
                  </a:ext>
                </a:extLst>
              </a:tr>
            </a:tbl>
          </a:graphicData>
        </a:graphic>
      </p:graphicFrame>
    </p:spTree>
  </p:cSld>
  <p:clrMapOvr>
    <a:masterClrMapping/>
  </p:clrMapOvr>
</p:sld>
</file>

<file path=ppt/theme/theme1.xml><?xml version="1.0" encoding="utf-8"?>
<a:theme xmlns:a="http://schemas.openxmlformats.org/drawingml/2006/main" name="Presentation1">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NG_MOC_Core_ModuleNew</Template>
  <TotalTime>11</TotalTime>
  <Words>1167</Words>
  <Application>Microsoft Office PowerPoint</Application>
  <PresentationFormat>Presentación en pantalla (4:3)</PresentationFormat>
  <Paragraphs>127</Paragraphs>
  <Slides>10</Slides>
  <Notes>9</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10</vt:i4>
      </vt:variant>
    </vt:vector>
  </HeadingPairs>
  <TitlesOfParts>
    <vt:vector size="21" baseType="lpstr">
      <vt:lpstr>Verdana</vt:lpstr>
      <vt:lpstr>Arial</vt:lpstr>
      <vt:lpstr>Wingdings</vt:lpstr>
      <vt:lpstr>Segoe UI Light</vt:lpstr>
      <vt:lpstr>Segoe</vt:lpstr>
      <vt:lpstr>Times New Roman</vt:lpstr>
      <vt:lpstr>Calibri</vt:lpstr>
      <vt:lpstr>Segoe UI</vt:lpstr>
      <vt:lpstr>Segoe Light</vt:lpstr>
      <vt:lpstr>Courier New</vt:lpstr>
      <vt:lpstr>Presentation1</vt:lpstr>
      <vt:lpstr>Presentación de PowerPoint</vt:lpstr>
      <vt:lpstr>Designing ASP.NET MVC 5 Web Applications</vt:lpstr>
      <vt:lpstr>Plan Database Design</vt:lpstr>
      <vt:lpstr>Planning for Distributed Applications</vt:lpstr>
      <vt:lpstr>Planning State Management</vt:lpstr>
      <vt:lpstr>Planning Globalization and Localization</vt:lpstr>
      <vt:lpstr>Discussion: Working on a Design Scenario1</vt:lpstr>
      <vt:lpstr>Designing Models</vt:lpstr>
      <vt:lpstr>Designing Controllers</vt:lpstr>
      <vt:lpstr>Designing Views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Module02</dc:title>
  <dc:creator>karthi</dc:creator>
  <cp:lastModifiedBy>Sergio Vargas MCPD</cp:lastModifiedBy>
  <cp:revision>4</cp:revision>
  <dcterms:created xsi:type="dcterms:W3CDTF">2013-03-04T09:54:30Z</dcterms:created>
  <dcterms:modified xsi:type="dcterms:W3CDTF">2018-05-02T03:20:14Z</dcterms:modified>
</cp:coreProperties>
</file>